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84" Type="http://schemas.openxmlformats.org/officeDocument/2006/relationships/slide" Target="slides/slide17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8ee93cc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8ee93cc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8e6b8623c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8e6b8623c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8e6b8623c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8e6b8623c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8cf6629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8cf6629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922cb6e2a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922cb6e2a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922cb6e2a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922cb6e2a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922cb6e2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922cb6e2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86cc8a7d4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86cc8a7d4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8f2b70a88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8f2b70a88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d8ee93cc9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d8ee93cc9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d8ee93cc9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d8ee93cc9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dd1380e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dd1380e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d8ee93cc9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d8ee93cc9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e4907ac3c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e4907ac3c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e4907ac3c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e4907ac3c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e963d19c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e963d19c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e963d19c2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e963d19c2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e963d19c2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e963d19c2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e963d19c2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e963d19c2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e963d19c2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e963d19c2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e963d19c2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e963d19c2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e9836c4d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e9836c4d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38cb7d4a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38cb7d4a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e963d19c2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e963d19c2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963d19c2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e963d19c2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b864c14f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b864c14f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b864c14fe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b864c14fe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b864c14fe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b864c14fe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b864c14fe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b864c14fe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b864c14fe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b864c14f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e96618e95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e96618e95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848a52a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848a52a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e9acc9474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e9acc9474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38cb7d4a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38cb7d4a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e9acc9474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e9acc9474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e9acc9474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e9acc9474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e848a52a6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e848a52a6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e848a52a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e848a52a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e848a52a6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e848a52a6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e848a52a6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e848a52a6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e848a52a6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e848a52a6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e848a52a6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e848a52a6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e848a52a6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e848a52a6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e848a52a6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e848a52a6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dd1380e0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dd1380e0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eb2c2b69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eb2c2b69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eb2c2b69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eb2c2b69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b2c2b692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eb2c2b692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eb2c2b692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eb2c2b692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eb2c2b692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eb2c2b692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eb2c2b692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eb2c2b692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eb2c2b692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eb2c2b692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eb2c2b692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eb2c2b692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eb2c2b692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eb2c2b692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eb2c2b692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eb2c2b692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c4629733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c4629733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eb2c2b692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eb2c2b692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eb2c2b69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eb2c2b69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eb2c2b692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eb2c2b692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e848a52a6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e848a52a6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e848a52a6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e848a52a6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e848a52a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e848a52a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eb3dbd40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eb3dbd40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e848a52a6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e848a52a6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8e5889e2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8e5889e2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e5889e2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e5889e2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c4629733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c4629733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8e5889e21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8e5889e21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ee5758ca8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ee5758ca8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e4b73ba30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e4b73ba30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e4b73ba30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e4b73ba30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e644bb13b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e644bb13b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ee5758ca80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ee5758ca80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ee5758ca80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ee5758ca80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8f9fd24d8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8f9fd24d8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ee5758ca80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ee5758ca80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ee5758ca80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ee5758ca80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c4629733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c4629733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ee5758ca80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ee5758ca80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ee5758ca80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ee5758ca80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ee5758ca80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ee5758ca80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ee5758ca80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ee5758ca80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e4b73ba30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e4b73ba30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f9fd24d8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8f9fd24d8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8f9fd24d8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8f9fd24d8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8f9fd24d8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8f9fd24d8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8f9fd24d8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8f9fd24d8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8f9fd24d8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8f9fd24d8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c4629733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c4629733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c4629733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c4629733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38cb7d4a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38cb7d4a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38cb7d4a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38cb7d4a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dd1380e0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dd1380e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dd1380e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dd1380e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4b73ba30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4b73ba30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4b73ba30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4b73ba30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38cb7d4a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38cb7d4a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dd1380e0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dd1380e0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38cb7d4a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38cb7d4a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38cb7d4a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38cb7d4a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e38cb7d4a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e38cb7d4a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3574f4d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3574f4d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38cb7d4a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38cb7d4a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38cb7d4a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38cb7d4a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38cb7d4a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38cb7d4a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39a7ee8a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39a7ee8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39a7ee8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39a7ee8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39a7ee8a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39a7ee8a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39a7ee8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39a7ee8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39a7ee8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39a7ee8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3574f4d41_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3574f4d41_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e2ed6025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e2ed6025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38cb7d4a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38cb7d4a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39a7ee8a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39a7ee8a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4b73ba30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4b73ba30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ca8cb4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3aca8cb4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3574f4d4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3574f4d4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4383db2e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4383db2e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38cb7d4a5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38cb7d4a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3574f4d41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3574f4d41_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3574f4d41_6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3574f4d41_6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8dd1380e0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dd1380e0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3574f4d41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3574f4d41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38cb7d4a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38cb7d4a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3574f4d41_6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3574f4d41_6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3574f4d41_6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3574f4d41_6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8dd1380e0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dd1380e0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3aca8cb4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3aca8cb4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3574f4d41_6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3574f4d41_6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6094158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6094158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3aca8cb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3aca8cb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3aca8cb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3aca8cb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3aca8cb4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3aca8cb4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3aca8cb4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3aca8cb4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38cb7d4a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38cb7d4a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8dd1380e0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dd1380e0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8dd1380e0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dd1380e0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623c4e03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623c4e03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e6b8623c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e6b8623c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3aca8cb4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3aca8cb4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3aca8cb4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3aca8cb4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4383db2e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4383db2e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4383db2e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4383db2e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623c4e0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623c4e0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4383db2e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4383db2e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8ee93cc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8ee93cc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4383db2e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4383db2e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4383db2e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4383db2e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4383db2e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4383db2e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623c4e03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623c4e03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4383db2e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4383db2e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e4383db2e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e4383db2e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4383db2e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e4383db2e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e4383db2e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e4383db2e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8dd1380e0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8dd1380e0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8dd1380e0a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dd1380e0a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38cb7d4a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38cb7d4a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2d3b4537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2d3b4537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4b73ba30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4b73ba30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e4b73ba30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e4b73ba30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8dd1380e0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8dd1380e0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8dd1380e0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8dd1380e0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8dd1380e0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8dd1380e0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644bb13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644bb13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8e5bedcd2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8e5bedcd2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8dd1380e0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8dd1380e0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e644bb13b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e644bb13b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38cb7d4a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38cb7d4a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8dd1380e0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8dd1380e0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8e6b8623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8e6b8623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8e6b8623c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8e6b8623c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8e5bedcd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8e5bedcd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8e6b8623c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8e6b8623c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8e6b8623c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8e6b8623c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e558077a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e558077a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8f51a872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8f51a872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e4b73ba30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e4b73ba30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4b73ba30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e4b73ba30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b="1"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stilo Carlos"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
  <p:cSld name="BLANK_1">
    <p:bg>
      <p:bgPr>
        <a:solidFill>
          <a:srgbClr val="6897BB"/>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52" name="Google Shape;52;p13"/>
          <p:cNvPicPr preferRelativeResize="0"/>
          <p:nvPr/>
        </p:nvPicPr>
        <p:blipFill rotWithShape="1">
          <a:blip r:embed="rId2">
            <a:alphaModFix/>
          </a:blip>
          <a:srcRect b="0" l="25688" r="28440" t="0"/>
          <a:stretch/>
        </p:blipFill>
        <p:spPr>
          <a:xfrm>
            <a:off x="7291650" y="2982925"/>
            <a:ext cx="1540651" cy="1585950"/>
          </a:xfrm>
          <a:prstGeom prst="rect">
            <a:avLst/>
          </a:prstGeom>
          <a:noFill/>
          <a:ln>
            <a:noFill/>
          </a:ln>
        </p:spPr>
      </p:pic>
      <p:sp>
        <p:nvSpPr>
          <p:cNvPr id="53" name="Google Shape;53;p13"/>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4" name="Google Shape;54;p13"/>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 name="Google Shape;55;p13"/>
          <p:cNvSpPr txBox="1"/>
          <p:nvPr/>
        </p:nvSpPr>
        <p:spPr>
          <a:xfrm>
            <a:off x="464100" y="4147350"/>
            <a:ext cx="69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accent2"/>
                </a:solidFill>
              </a:rPr>
              <a:t>Solución:</a:t>
            </a:r>
            <a:endParaRPr>
              <a:solidFill>
                <a:schemeClr val="accent2"/>
              </a:solidFill>
            </a:endParaRPr>
          </a:p>
        </p:txBody>
      </p:sp>
      <p:sp>
        <p:nvSpPr>
          <p:cNvPr id="56" name="Google Shape;56;p13"/>
          <p:cNvSpPr txBox="1"/>
          <p:nvPr/>
        </p:nvSpPr>
        <p:spPr>
          <a:xfrm>
            <a:off x="464100" y="307050"/>
            <a:ext cx="833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solidFill>
                  <a:schemeClr val="accent2"/>
                </a:solidFill>
              </a:rPr>
              <a:t>Ejercicio</a:t>
            </a:r>
            <a:endParaRPr sz="28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 Avanzado">
  <p:cSld name="BLANK_1_2">
    <p:bg>
      <p:bgPr>
        <a:solidFill>
          <a:srgbClr val="E06666"/>
        </a:solidFill>
      </p:bgPr>
    </p:bg>
    <p:spTree>
      <p:nvGrpSpPr>
        <p:cNvPr id="57" name="Shape 57"/>
        <p:cNvGrpSpPr/>
        <p:nvPr/>
      </p:nvGrpSpPr>
      <p:grpSpPr>
        <a:xfrm>
          <a:off x="0" y="0"/>
          <a:ext cx="0" cy="0"/>
          <a:chOff x="0" y="0"/>
          <a:chExt cx="0" cy="0"/>
        </a:xfrm>
      </p:grpSpPr>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59" name="Google Shape;59;p14"/>
          <p:cNvPicPr preferRelativeResize="0"/>
          <p:nvPr/>
        </p:nvPicPr>
        <p:blipFill rotWithShape="1">
          <a:blip r:embed="rId2">
            <a:alphaModFix/>
          </a:blip>
          <a:srcRect b="0" l="25688" r="28440" t="0"/>
          <a:stretch/>
        </p:blipFill>
        <p:spPr>
          <a:xfrm>
            <a:off x="7291650" y="2982925"/>
            <a:ext cx="1540651" cy="1585950"/>
          </a:xfrm>
          <a:prstGeom prst="rect">
            <a:avLst/>
          </a:prstGeom>
          <a:noFill/>
          <a:ln>
            <a:noFill/>
          </a:ln>
        </p:spPr>
      </p:pic>
      <p:sp>
        <p:nvSpPr>
          <p:cNvPr id="60" name="Google Shape;60;p14"/>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 name="Google Shape;61;p14"/>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2" name="Google Shape;62;p14"/>
          <p:cNvSpPr txBox="1"/>
          <p:nvPr/>
        </p:nvSpPr>
        <p:spPr>
          <a:xfrm>
            <a:off x="464100" y="4147350"/>
            <a:ext cx="69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accent2"/>
                </a:solidFill>
              </a:rPr>
              <a:t>Solución:</a:t>
            </a:r>
            <a:endParaRPr>
              <a:solidFill>
                <a:schemeClr val="accent2"/>
              </a:solidFill>
            </a:endParaRPr>
          </a:p>
        </p:txBody>
      </p:sp>
      <p:sp>
        <p:nvSpPr>
          <p:cNvPr id="63" name="Google Shape;63;p14"/>
          <p:cNvSpPr txBox="1"/>
          <p:nvPr/>
        </p:nvSpPr>
        <p:spPr>
          <a:xfrm>
            <a:off x="464100" y="307050"/>
            <a:ext cx="833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solidFill>
                  <a:schemeClr val="accent2"/>
                </a:solidFill>
              </a:rPr>
              <a:t>Ejercicio Avanzado</a:t>
            </a:r>
            <a:endParaRPr sz="2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erial Complementario">
  <p:cSld name="BLANK_1_2_1">
    <p:bg>
      <p:bgPr>
        <a:solidFill>
          <a:srgbClr val="38B784"/>
        </a:solidFill>
      </p:bgPr>
    </p:bg>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6" name="Google Shape;66;p15"/>
          <p:cNvSpPr txBox="1"/>
          <p:nvPr>
            <p:ph idx="1" type="body"/>
          </p:nvPr>
        </p:nvSpPr>
        <p:spPr>
          <a:xfrm>
            <a:off x="464100" y="1056150"/>
            <a:ext cx="8298300" cy="3607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7" name="Google Shape;67;p15"/>
          <p:cNvSpPr txBox="1"/>
          <p:nvPr/>
        </p:nvSpPr>
        <p:spPr>
          <a:xfrm>
            <a:off x="464100" y="307050"/>
            <a:ext cx="833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solidFill>
                  <a:schemeClr val="accent2"/>
                </a:solidFill>
              </a:rPr>
              <a:t>Material Complementario</a:t>
            </a:r>
            <a:endParaRPr sz="2800"/>
          </a:p>
        </p:txBody>
      </p:sp>
      <p:pic>
        <p:nvPicPr>
          <p:cNvPr id="68" name="Google Shape;68;p15"/>
          <p:cNvPicPr preferRelativeResize="0"/>
          <p:nvPr/>
        </p:nvPicPr>
        <p:blipFill>
          <a:blip r:embed="rId2">
            <a:alphaModFix/>
          </a:blip>
          <a:stretch>
            <a:fillRect/>
          </a:stretch>
        </p:blipFill>
        <p:spPr>
          <a:xfrm>
            <a:off x="7297450" y="3198275"/>
            <a:ext cx="1464950" cy="14649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yecto Resumen">
  <p:cSld name="BLANK_1_1">
    <p:bg>
      <p:bgPr>
        <a:solidFill>
          <a:srgbClr val="D5A6BD"/>
        </a:solidFill>
      </p:bgPr>
    </p:bg>
    <p:spTree>
      <p:nvGrpSpPr>
        <p:cNvPr id="69" name="Shape 69"/>
        <p:cNvGrpSpPr/>
        <p:nvPr/>
      </p:nvGrpSpPr>
      <p:grpSpPr>
        <a:xfrm>
          <a:off x="0" y="0"/>
          <a:ext cx="0" cy="0"/>
          <a:chOff x="0" y="0"/>
          <a:chExt cx="0" cy="0"/>
        </a:xfrm>
      </p:grpSpPr>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pic>
        <p:nvPicPr>
          <p:cNvPr id="71" name="Google Shape;71;p16"/>
          <p:cNvPicPr preferRelativeResize="0"/>
          <p:nvPr/>
        </p:nvPicPr>
        <p:blipFill rotWithShape="1">
          <a:blip r:embed="rId2">
            <a:alphaModFix/>
          </a:blip>
          <a:srcRect b="0" l="25688" r="28440" t="0"/>
          <a:stretch/>
        </p:blipFill>
        <p:spPr>
          <a:xfrm>
            <a:off x="7291650" y="2982925"/>
            <a:ext cx="1540651" cy="1585950"/>
          </a:xfrm>
          <a:prstGeom prst="rect">
            <a:avLst/>
          </a:prstGeom>
          <a:noFill/>
          <a:ln>
            <a:noFill/>
          </a:ln>
        </p:spPr>
      </p:pic>
      <p:sp>
        <p:nvSpPr>
          <p:cNvPr id="72" name="Google Shape;72;p16"/>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3" name="Google Shape;73;p16"/>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4" name="Google Shape;74;p16"/>
          <p:cNvSpPr txBox="1"/>
          <p:nvPr/>
        </p:nvSpPr>
        <p:spPr>
          <a:xfrm>
            <a:off x="464100" y="4147350"/>
            <a:ext cx="69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accent2"/>
                </a:solidFill>
              </a:rPr>
              <a:t>Descárgalo aquí</a:t>
            </a:r>
            <a:r>
              <a:rPr lang="es">
                <a:solidFill>
                  <a:schemeClr val="accent2"/>
                </a:solidFill>
              </a:rPr>
              <a:t>:</a:t>
            </a:r>
            <a:endParaRPr>
              <a:solidFill>
                <a:schemeClr val="accent2"/>
              </a:solidFill>
            </a:endParaRPr>
          </a:p>
        </p:txBody>
      </p:sp>
      <p:sp>
        <p:nvSpPr>
          <p:cNvPr id="75" name="Google Shape;75;p16"/>
          <p:cNvSpPr txBox="1"/>
          <p:nvPr/>
        </p:nvSpPr>
        <p:spPr>
          <a:xfrm>
            <a:off x="464100" y="307050"/>
            <a:ext cx="833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800">
                <a:solidFill>
                  <a:schemeClr val="accent2"/>
                </a:solidFill>
              </a:rPr>
              <a:t>Proyecto Resumen</a:t>
            </a:r>
            <a:endParaRPr sz="2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b="1"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Clr>
                <a:srgbClr val="EFEFEF"/>
              </a:buClr>
              <a:buSzPts val="1400"/>
              <a:buChar char="○"/>
              <a:defRPr>
                <a:solidFill>
                  <a:srgbClr val="EFEFEF"/>
                </a:solidFill>
              </a:defRPr>
            </a:lvl2pPr>
            <a:lvl3pPr indent="-317500" lvl="2" marL="1371600" rtl="0">
              <a:spcBef>
                <a:spcPts val="0"/>
              </a:spcBef>
              <a:spcAft>
                <a:spcPts val="0"/>
              </a:spcAft>
              <a:buClr>
                <a:srgbClr val="F3F3F3"/>
              </a:buClr>
              <a:buSzPts val="1400"/>
              <a:buChar char="■"/>
              <a:defRPr>
                <a:solidFill>
                  <a:srgbClr val="F3F3F3"/>
                </a:solidFill>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b="1"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17500" lvl="0" marL="457200" rtl="0">
              <a:spcBef>
                <a:spcPts val="0"/>
              </a:spcBef>
              <a:spcAft>
                <a:spcPts val="0"/>
              </a:spcAft>
              <a:buClr>
                <a:schemeClr val="dk1"/>
              </a:buClr>
              <a:buSzPts val="14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4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2B2B2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ctr">
              <a:spcBef>
                <a:spcPts val="0"/>
              </a:spcBef>
              <a:spcAft>
                <a:spcPts val="0"/>
              </a:spcAft>
              <a:buClr>
                <a:schemeClr val="dk1"/>
              </a:buClr>
              <a:buSzPts val="2800"/>
              <a:buNone/>
              <a:defRPr b="1"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chemeClr val="accent2"/>
              </a:buClr>
              <a:buSzPts val="1400"/>
              <a:buChar char="●"/>
              <a:defRPr>
                <a:solidFill>
                  <a:schemeClr val="accent2"/>
                </a:solidFill>
              </a:defRPr>
            </a:lvl1pPr>
            <a:lvl2pPr indent="-317500" lvl="1" marL="914400" rtl="0">
              <a:lnSpc>
                <a:spcPct val="115000"/>
              </a:lnSpc>
              <a:spcBef>
                <a:spcPts val="0"/>
              </a:spcBef>
              <a:spcAft>
                <a:spcPts val="0"/>
              </a:spcAft>
              <a:buClr>
                <a:schemeClr val="accent2"/>
              </a:buClr>
              <a:buSzPts val="1400"/>
              <a:buChar char="○"/>
              <a:defRPr>
                <a:solidFill>
                  <a:schemeClr val="accent2"/>
                </a:solidFill>
              </a:defRPr>
            </a:lvl2pPr>
            <a:lvl3pPr indent="-317500" lvl="2" marL="1371600" rtl="0">
              <a:lnSpc>
                <a:spcPct val="115000"/>
              </a:lnSpc>
              <a:spcBef>
                <a:spcPts val="0"/>
              </a:spcBef>
              <a:spcAft>
                <a:spcPts val="0"/>
              </a:spcAft>
              <a:buClr>
                <a:schemeClr val="accent2"/>
              </a:buClr>
              <a:buSzPts val="1400"/>
              <a:buChar char="■"/>
              <a:defRPr>
                <a:solidFill>
                  <a:schemeClr val="accen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 Id="rId3" Type="http://schemas.openxmlformats.org/officeDocument/2006/relationships/hyperlink" Target="https://github.com/carlosbellmont/ejemplo_basico_5_kotlin"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4.xml"/><Relationship Id="rId3" Type="http://schemas.openxmlformats.org/officeDocument/2006/relationships/hyperlink" Target="https://github.com/carlosbellmont/EjemploExtensiones"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6.xml"/><Relationship Id="rId3" Type="http://schemas.openxmlformats.org/officeDocument/2006/relationships/hyperlink" Target="https://github.com/carlosbellmont/ejemplo_basico_7_kotlin"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hyperlink" Target="https://drive.google.com/file/d/1TUK421kqOIBW0pseS7_4hzKze5Zz6rFV/view?usp=sharing" TargetMode="External"/><Relationship Id="rId4" Type="http://schemas.openxmlformats.org/officeDocument/2006/relationships/hyperlink" Target="https://github.com/carlosbellmont/ejercicio_basico_6_kotlin"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0.xml"/><Relationship Id="rId3" Type="http://schemas.openxmlformats.org/officeDocument/2006/relationships/hyperlink" Target="https://github.com/carlosbellmont/ejemplo_basico_6_kotlin"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hyperlink" Target="https://docs.google.com/document/d/1SrSNmanXC7276joUpYYWgJFHS7IkpPd6ZUp5Ywlp73c/edit?usp=sharing" TargetMode="External"/><Relationship Id="rId4" Type="http://schemas.openxmlformats.org/officeDocument/2006/relationships/hyperlink" Target="https://github.com/carlosbellmont/EjercicioCiudades"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hyperlink" Target="https://docs.google.com/document/d/1NWx2hTKXflBda0uhW10GXix7Q7FglEpbA_VI2vS50nk/edit?usp=sharing" TargetMode="External"/><Relationship Id="rId4" Type="http://schemas.openxmlformats.org/officeDocument/2006/relationships/hyperlink" Target="https://github.com/carlosbellmont/ejemplo_basico_6_kotlin"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5.png"/><Relationship Id="rId4" Type="http://schemas.openxmlformats.org/officeDocument/2006/relationships/image" Target="../media/image1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8.xml"/><Relationship Id="rId3" Type="http://schemas.openxmlformats.org/officeDocument/2006/relationships/hyperlink" Target="https://github.com/carlosbellmont/IntroduccionClases"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hyperlink" Target="https://github.com/carlosbellmont/EjercicioEstadisticasJugador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jetbrains.com/es-es/idea/" TargetMode="Externa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hyperlink" Target="https://github.com/carlosbellmont/EjercicioDados"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hyperlink" Target="https://github.com/carlosbellmont/EjercicioDados" TargetMode="External"/><Relationship Id="rId4" Type="http://schemas.openxmlformats.org/officeDocument/2006/relationships/hyperlink" Target="https://github.com/carlosbellmont/EjercicioDadosMejorado.git"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hyperlink" Target="https://github.com/carlosbellmont/EjercicioDadosMejorado.git"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6.xml"/><Relationship Id="rId3" Type="http://schemas.openxmlformats.org/officeDocument/2006/relationships/hyperlink" Target="https://github.com/carlosbellmont/EjercicioDadosInit"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hyperlink" Target="https://github.com/carlosbellmont/EjercicioEstadisticasJugadores" TargetMode="External"/><Relationship Id="rId4" Type="http://schemas.openxmlformats.org/officeDocument/2006/relationships/hyperlink" Target="https://github.com/carlosbellmont/EjercicioEstadisticasJugadoresConstructor"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 Id="rId3" Type="http://schemas.openxmlformats.org/officeDocument/2006/relationships/hyperlink" Target="https://github.com/carlosbellmont/EjercicioEstadisticasJugadoresConstructor" TargetMode="External"/><Relationship Id="rId4" Type="http://schemas.openxmlformats.org/officeDocument/2006/relationships/hyperlink" Target="https://github.com/carlosbellmont/EjercicioEstadisticasJugadoresLecturaFichero.git"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hyperlink" Target="https://github.com/carlosbellmont/EjercicioEstadisticasJugadoresConstructor" TargetMode="External"/><Relationship Id="rId4" Type="http://schemas.openxmlformats.org/officeDocument/2006/relationships/hyperlink" Target="https://github.com/carlosbellmont/EjercicioEstadisticasJugadoresJs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kotlinlang.org/docs/reference/" TargetMode="Externa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kotlinlang.org/docs/data-classe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gi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0.xml"/><Relationship Id="rId3" Type="http://schemas.openxmlformats.org/officeDocument/2006/relationships/hyperlink" Target="https://github.com/carlosbellmont/DataClassExample"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 Id="rId3" Type="http://schemas.openxmlformats.org/officeDocument/2006/relationships/hyperlink" Target="https://docs.google.com/document/d/1k0WXyglICKZ7CIumwd5jbvBDfjwOOaQwefZAXkdas9Q/edit?usp=sharing"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 Id="rId3" Type="http://schemas.openxmlformats.org/officeDocument/2006/relationships/hyperlink" Target="https://docs.google.com/document/d/1Q8vpRz7Rk1WE2bS01_JU_BDW5S5S89oNtgdrY2M0HYU/edit?usp=sharing"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 Id="rId3" Type="http://schemas.openxmlformats.org/officeDocument/2006/relationships/hyperlink" Target="https://docs.google.com/document/d/1ZAXizMs-5Hr91pdeHKZk2Nt35saMgMOmEF8e5NJnmAU/edit?usp=sharing" TargetMode="External"/><Relationship Id="rId4" Type="http://schemas.openxmlformats.org/officeDocument/2006/relationships/hyperlink" Target="https://github.com/carlosbellmont/JuegoGuerrero"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 Id="rId3" Type="http://schemas.openxmlformats.org/officeDocument/2006/relationships/hyperlink" Target="https://github.com/carlosbellmont/JuegoGuerreroParte2" TargetMode="Externa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 Id="rId3" Type="http://schemas.openxmlformats.org/officeDocument/2006/relationships/hyperlink" Target="https://github.com/carlosbellmont/JuegoGuerreroParte3"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gi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0.xml"/><Relationship Id="rId3" Type="http://schemas.openxmlformats.org/officeDocument/2006/relationships/hyperlink" Target="https://github.com/carlosbellmont/ejemplo_basico_8_kotlin"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4.xml"/><Relationship Id="rId3" Type="http://schemas.openxmlformats.org/officeDocument/2006/relationships/image" Target="../media/image1.png"/><Relationship Id="rId4" Type="http://schemas.openxmlformats.org/officeDocument/2006/relationships/hyperlink" Target="https://github.com/carlosbellmont/ejemplo_kotlin_5"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8.xml"/><Relationship Id="rId3" Type="http://schemas.openxmlformats.org/officeDocument/2006/relationships/hyperlink" Target="https://github.com/carlosbellmont/HerenciaBasica/tree/main"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gi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3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3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3.xml"/><Relationship Id="rId3" Type="http://schemas.openxmlformats.org/officeDocument/2006/relationships/hyperlink" Target="https://github.com/carlosbellmont/HerenciaMedia/tree/main"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4.xml"/><Relationship Id="rId3" Type="http://schemas.openxmlformats.org/officeDocument/2006/relationships/hyperlink" Target="https://github.com/carlosbellmont/ejemplo_senor_anillos_kotlin"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hyperlink" Target="https://github.com/carlosbellmont/Ejemplo_basico_9_kotlin" TargetMode="External"/><Relationship Id="rId4" Type="http://schemas.openxmlformats.org/officeDocument/2006/relationships/image" Target="../media/image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hyperlink" Target="https://github.com/carlosbellmont/ejemplo_senor_anillos"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hyperlink" Target="https://github.com/carlosbellmont/ejemplo_senor_anillos" TargetMode="External"/><Relationship Id="rId4" Type="http://schemas.openxmlformats.org/officeDocument/2006/relationships/hyperlink" Target="https://github.com/carlosbellmont/ejemplo_senor_anillos"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hyperlink" Target="https://www.flaticon.es/" TargetMode="External"/><Relationship Id="rId4" Type="http://schemas.openxmlformats.org/officeDocument/2006/relationships/hyperlink" Target="https://www.flaticon.com/authors/eucaly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drive.google.com/file/d/1kUOwV6k5P6oul1FxGdbXwcHWarlrj_dV/view?usp=sharing" TargetMode="External"/><Relationship Id="rId4" Type="http://schemas.openxmlformats.org/officeDocument/2006/relationships/hyperlink" Target="https://drive.google.com/file/d/1e8Zg3qq9C3USLtdnhWrI-qD8Mj9wftuR/view?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docs.google.com/presentation/d/1IURlkG7QmTZaO5brBJG_YHjWAx2nuDWy7Gc2mPuiITU/edit?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kotlinlang.org/docs/basic-syntax.html#variables"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kotlinlang.org/docs/keyword-referenc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kotlinlang.org/"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hyperlink" Target="https://github.com/carlosbellmont/IntroduccionKotlin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6.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3.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hyperlink" Target="https://github.com/carlosbellmont/EjercicioIntroduccionKotli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hyperlink" Target="https://developer.android.com/courses/pathways/android-basics-kotlin-on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kotlinlang.org/docs/functions.html" TargetMode="Externa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hyperlink" Target="https://github.com/carlosbellmont/ejemplo_basico_1_kotli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7.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hyperlink" Target="https://github.com/carlosbellmont/ejercicio_funciones_1"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hyperlink" Target="https://github.com/carlosbellmont/EjercicioFunciones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kotlinlang.org/docs/control-flow.html#if-expressio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s://kotlinlang.org/docs/keyword-reference.html#operators-and-special-symbol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play.kotlinlang.org/#eyJ2ZXJzaW9uIjoiMS41LjIwIiwicGxhdGZvcm0iOiJqYXZhIiwiYXJncyI6IiIsImpzQ29kZSI6IiIsIm5vbmVNYXJrZXJzIjp0cnVlLCJ0aGVtZSI6ImlkZWEiLCJjb2RlIjoiLyoqXG4gKiBZb3UgY2FuIGVkaXQsIHJ1biwgYW5kIHNoYXJlIHRoaXMgY29kZS4gXG4gKiBwbGF5LmtvdGxpbmxhbmcub3JnIFxuICovXG5cbmZ1biBtYWluKCkge1xuICAgIHByaW50bG4oXCJIZWxsbywgd29ybGQhISFcIilcbn0ifQ=="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hyperlink" Target="https://github.com/carlosbellmont/ejemplo_basico_3_kotli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hyperlink" Target="https://github.com/carlosbellmont/EjercicioI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hyperlink" Target="https://github.com/carlosbellmont/EjercicioWhen"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s://kotlinlang.org/docs/basic-types.html#operation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s://kotlinlang.org/api/latest/jvm/stdlib/kotlin.math/" TargetMode="External"/><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hyperlink" Target="https://github.com/carlosbellmont/OperacionesBasica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hyperlink" Target="https://github.com/carlosbellmont/EjercicioOperacione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hyperlink" Target="https://github.com/carlosbellmont/MostrarChar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hyperlink" Target="https://kotlinlang.org/docs/null-safety.html" TargetMode="External"/><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hyperlink" Target="https://kotlinlang.org/docs/null-safety.html" TargetMode="External"/><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hyperlink" Target="https://github.com/carlosbellmont/ejemplo_basico_2_kotli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hyperlink" Target="https://github.com/carlosbellmont/EjercicioNulos.git"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hyperlink" Target="https://kotlinlang.org/docs/control-flow.html#for-loops" TargetMode="External"/><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hyperlink" Target="https://github.com/carlosbellmont/DiabujaCuadrado" TargetMode="External"/><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25.png"/><Relationship Id="rId4" Type="http://schemas.openxmlformats.org/officeDocument/2006/relationships/hyperlink" Target="https://github.com/carlosbellmont/ejercicio_basico_1_kotlin"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hyperlink" Target="https://drive.google.com/file/d/1uTQ62T51-7O2MWgZAnrnmOhr4yEWqhFx/view?usp=sharing" TargetMode="External"/><Relationship Id="rId4" Type="http://schemas.openxmlformats.org/officeDocument/2006/relationships/hyperlink" Target="https://kotlinlang.org/docs/ranges.html" TargetMode="External"/><Relationship Id="rId5" Type="http://schemas.openxmlformats.org/officeDocument/2006/relationships/image" Target="../media/image26.png"/><Relationship Id="rId6" Type="http://schemas.openxmlformats.org/officeDocument/2006/relationships/hyperlink" Target="https://github.com/carlosbellmont/ejercicio_basico_2_kotlin"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hyperlink" Target="https://github.com/carlosbellmont/ejercicio_basico_4_kotlin"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hyperlink" Target="https://github.com/carlosbellmont/ContandoElementosLista"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hyperlink" Target="https://github.com/carlosbellmont/ejercicio_basico_3_kotlin"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hyperlink" Target="https://drive.google.com/file/d/15FfqCXHFwZi9xQYSrqUsVhi52jGaEUWg/view?usp=sharing" TargetMode="External"/><Relationship Id="rId4" Type="http://schemas.openxmlformats.org/officeDocument/2006/relationships/hyperlink" Target="https://github.com/carlosbellmont/ejercicio_basico_7_kotlin"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Curso 0</a:t>
            </a:r>
            <a:br>
              <a:rPr lang="es" sz="3000"/>
            </a:br>
            <a:r>
              <a:rPr lang="es" sz="3000"/>
              <a:t>Fundamentos de programación </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¿Qué es un IDE?</a:t>
            </a:r>
            <a:endParaRPr/>
          </a:p>
        </p:txBody>
      </p:sp>
      <p:sp>
        <p:nvSpPr>
          <p:cNvPr id="138" name="Google Shape;138;p26"/>
          <p:cNvSpPr txBox="1"/>
          <p:nvPr>
            <p:ph idx="4294967295" type="body"/>
          </p:nvPr>
        </p:nvSpPr>
        <p:spPr>
          <a:xfrm>
            <a:off x="311700" y="1152475"/>
            <a:ext cx="8520600" cy="275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Integrated Development Environment (IDE).</a:t>
            </a:r>
            <a:endParaRPr sz="1400"/>
          </a:p>
          <a:p>
            <a:pPr indent="0" lvl="0" marL="0" rtl="0" algn="l">
              <a:spcBef>
                <a:spcPts val="1200"/>
              </a:spcBef>
              <a:spcAft>
                <a:spcPts val="0"/>
              </a:spcAft>
              <a:buNone/>
            </a:pPr>
            <a:r>
              <a:rPr lang="es" sz="1400"/>
              <a:t>Programa que te facilita la programación.</a:t>
            </a:r>
            <a:endParaRPr sz="1400"/>
          </a:p>
          <a:p>
            <a:pPr indent="0" lvl="0" marL="0" rtl="0" algn="l">
              <a:spcBef>
                <a:spcPts val="1200"/>
              </a:spcBef>
              <a:spcAft>
                <a:spcPts val="1200"/>
              </a:spcAft>
              <a:buNone/>
            </a:pPr>
            <a:r>
              <a:t/>
            </a:r>
            <a:endParaRPr/>
          </a:p>
        </p:txBody>
      </p:sp>
      <p:sp>
        <p:nvSpPr>
          <p:cNvPr id="139" name="Google Shape;139;p26"/>
          <p:cNvSpPr txBox="1"/>
          <p:nvPr>
            <p:ph idx="4294967295" type="body"/>
          </p:nvPr>
        </p:nvSpPr>
        <p:spPr>
          <a:xfrm>
            <a:off x="311700" y="4114800"/>
            <a:ext cx="8520600" cy="759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s" sz="1000"/>
              <a:t>El programar es escribir </a:t>
            </a:r>
            <a:r>
              <a:rPr b="1" lang="es" sz="1000"/>
              <a:t>texto plano</a:t>
            </a:r>
            <a:r>
              <a:rPr lang="es" sz="1000"/>
              <a:t>, ¡Puedes programar desde el bloc de notas!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16"/>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Funciones en Kotlin I</a:t>
            </a:r>
            <a:endParaRPr/>
          </a:p>
        </p:txBody>
      </p:sp>
      <p:sp>
        <p:nvSpPr>
          <p:cNvPr id="715" name="Google Shape;715;p116"/>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Existe el polimorfismo como en Java</a:t>
            </a:r>
            <a:endParaRPr sz="1400"/>
          </a:p>
          <a:p>
            <a:pPr indent="0" lvl="0" marL="457200" rtl="0" algn="l">
              <a:spcBef>
                <a:spcPts val="1200"/>
              </a:spcBef>
              <a:spcAft>
                <a:spcPts val="0"/>
              </a:spcAft>
              <a:buClr>
                <a:schemeClr val="dk1"/>
              </a:buClr>
              <a:buSzPts val="1100"/>
              <a:buFont typeface="Arial"/>
              <a:buNone/>
            </a:pPr>
            <a:r>
              <a:rPr lang="es" sz="1200">
                <a:solidFill>
                  <a:srgbClr val="CC7832"/>
                </a:solidFill>
                <a:highlight>
                  <a:srgbClr val="2B2B2B"/>
                </a:highlight>
                <a:latin typeface="Courier New"/>
                <a:ea typeface="Courier New"/>
                <a:cs typeface="Courier New"/>
                <a:sym typeface="Courier New"/>
              </a:rPr>
              <a:t>fun </a:t>
            </a:r>
            <a:r>
              <a:rPr lang="es" sz="1200">
                <a:solidFill>
                  <a:srgbClr val="FFC66D"/>
                </a:solidFill>
                <a:highlight>
                  <a:srgbClr val="2B2B2B"/>
                </a:highlight>
                <a:latin typeface="Courier New"/>
                <a:ea typeface="Courier New"/>
                <a:cs typeface="Courier New"/>
                <a:sym typeface="Courier New"/>
              </a:rPr>
              <a:t>funPolimorfica</a:t>
            </a:r>
            <a:r>
              <a:rPr lang="es" sz="1200">
                <a:solidFill>
                  <a:srgbClr val="A9B7C6"/>
                </a:solidFill>
                <a:highlight>
                  <a:srgbClr val="2B2B2B"/>
                </a:highlight>
                <a:latin typeface="Courier New"/>
                <a:ea typeface="Courier New"/>
                <a:cs typeface="Courier New"/>
                <a:sym typeface="Courier New"/>
              </a:rPr>
              <a:t>() {}</a:t>
            </a:r>
            <a:endParaRPr sz="12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fun </a:t>
            </a:r>
            <a:r>
              <a:rPr lang="es" sz="1200">
                <a:solidFill>
                  <a:srgbClr val="FFC66D"/>
                </a:solidFill>
                <a:highlight>
                  <a:srgbClr val="2B2B2B"/>
                </a:highlight>
                <a:latin typeface="Courier New"/>
                <a:ea typeface="Courier New"/>
                <a:cs typeface="Courier New"/>
                <a:sym typeface="Courier New"/>
              </a:rPr>
              <a:t>funPolimorfica</a:t>
            </a:r>
            <a:r>
              <a:rPr lang="es" sz="1200">
                <a:solidFill>
                  <a:srgbClr val="A9B7C6"/>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integer </a:t>
            </a:r>
            <a:r>
              <a:rPr lang="es" sz="1200">
                <a:solidFill>
                  <a:srgbClr val="A9B7C6"/>
                </a:solidFill>
                <a:highlight>
                  <a:srgbClr val="2B2B2B"/>
                </a:highlight>
                <a:latin typeface="Courier New"/>
                <a:ea typeface="Courier New"/>
                <a:cs typeface="Courier New"/>
                <a:sym typeface="Courier New"/>
              </a:rPr>
              <a:t>: Int) {}</a:t>
            </a:r>
            <a:br>
              <a:rPr lang="es" sz="1400"/>
            </a:br>
            <a:endParaRPr sz="1400"/>
          </a:p>
          <a:p>
            <a:pPr indent="-317500" lvl="0" marL="457200" rtl="0" algn="l">
              <a:spcBef>
                <a:spcPts val="1200"/>
              </a:spcBef>
              <a:spcAft>
                <a:spcPts val="0"/>
              </a:spcAft>
              <a:buSzPts val="1400"/>
              <a:buChar char="●"/>
            </a:pPr>
            <a:r>
              <a:rPr lang="es" sz="1400"/>
              <a:t>Es posible dar valores por defecto.</a:t>
            </a:r>
            <a:endParaRPr sz="1400"/>
          </a:p>
          <a:p>
            <a:pPr indent="0" lvl="0" marL="45720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fun </a:t>
            </a:r>
            <a:r>
              <a:rPr lang="es" sz="1200">
                <a:solidFill>
                  <a:srgbClr val="FFC66D"/>
                </a:solidFill>
                <a:highlight>
                  <a:srgbClr val="2B2B2B"/>
                </a:highlight>
                <a:latin typeface="Courier New"/>
                <a:ea typeface="Courier New"/>
                <a:cs typeface="Courier New"/>
                <a:sym typeface="Courier New"/>
              </a:rPr>
              <a:t>funValorPorDefecto</a:t>
            </a:r>
            <a:r>
              <a:rPr lang="es" sz="1200">
                <a:solidFill>
                  <a:srgbClr val="A9B7C6"/>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integer </a:t>
            </a:r>
            <a:r>
              <a:rPr lang="es" sz="1200">
                <a:solidFill>
                  <a:srgbClr val="A9B7C6"/>
                </a:solidFill>
                <a:highlight>
                  <a:srgbClr val="2B2B2B"/>
                </a:highlight>
                <a:latin typeface="Courier New"/>
                <a:ea typeface="Courier New"/>
                <a:cs typeface="Courier New"/>
                <a:sym typeface="Courier New"/>
              </a:rPr>
              <a:t>: Int = </a:t>
            </a:r>
            <a:r>
              <a:rPr lang="es" sz="1200">
                <a:solidFill>
                  <a:srgbClr val="6897BB"/>
                </a:solidFill>
                <a:highlight>
                  <a:srgbClr val="2B2B2B"/>
                </a:highlight>
                <a:latin typeface="Courier New"/>
                <a:ea typeface="Courier New"/>
                <a:cs typeface="Courier New"/>
                <a:sym typeface="Courier New"/>
              </a:rPr>
              <a:t>15</a:t>
            </a:r>
            <a:r>
              <a:rPr lang="es" sz="1200">
                <a:solidFill>
                  <a:srgbClr val="A9B7C6"/>
                </a:solidFill>
                <a:highlight>
                  <a:srgbClr val="2B2B2B"/>
                </a:highlight>
                <a:latin typeface="Courier New"/>
                <a:ea typeface="Courier New"/>
                <a:cs typeface="Courier New"/>
                <a:sym typeface="Courier New"/>
              </a:rPr>
              <a:t>) {}</a:t>
            </a:r>
            <a:endParaRPr sz="10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7"/>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Funciones en Kotlin II</a:t>
            </a:r>
            <a:endParaRPr/>
          </a:p>
        </p:txBody>
      </p:sp>
      <p:sp>
        <p:nvSpPr>
          <p:cNvPr id="721" name="Google Shape;721;p117"/>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Imaginando la siguiente función:</a:t>
            </a:r>
            <a:endParaRPr sz="1400"/>
          </a:p>
          <a:p>
            <a:pPr indent="0" lvl="0" marL="45720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fun </a:t>
            </a:r>
            <a:r>
              <a:rPr lang="es" sz="1200">
                <a:solidFill>
                  <a:srgbClr val="FFC66D"/>
                </a:solidFill>
                <a:highlight>
                  <a:srgbClr val="2B2B2B"/>
                </a:highlight>
                <a:latin typeface="Courier New"/>
                <a:ea typeface="Courier New"/>
                <a:cs typeface="Courier New"/>
                <a:sym typeface="Courier New"/>
              </a:rPr>
              <a:t>valorPorDefectoMultiple</a:t>
            </a:r>
            <a:r>
              <a:rPr lang="es" sz="1200">
                <a:solidFill>
                  <a:srgbClr val="A9B7C6"/>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integer1 </a:t>
            </a:r>
            <a:r>
              <a:rPr lang="es" sz="1200">
                <a:solidFill>
                  <a:srgbClr val="A9B7C6"/>
                </a:solidFill>
                <a:highlight>
                  <a:srgbClr val="2B2B2B"/>
                </a:highlight>
                <a:latin typeface="Courier New"/>
                <a:ea typeface="Courier New"/>
                <a:cs typeface="Courier New"/>
                <a:sym typeface="Courier New"/>
              </a:rPr>
              <a:t>: Int = </a:t>
            </a:r>
            <a:r>
              <a:rPr lang="es" sz="1200">
                <a:solidFill>
                  <a:srgbClr val="6897BB"/>
                </a:solidFill>
                <a:highlight>
                  <a:srgbClr val="2B2B2B"/>
                </a:highlight>
                <a:latin typeface="Courier New"/>
                <a:ea typeface="Courier New"/>
                <a:cs typeface="Courier New"/>
                <a:sym typeface="Courier New"/>
              </a:rPr>
              <a:t>15</a:t>
            </a:r>
            <a:r>
              <a:rPr lang="es" sz="1200">
                <a:solidFill>
                  <a:srgbClr val="CC7832"/>
                </a:solidFill>
                <a:highlight>
                  <a:srgbClr val="2B2B2B"/>
                </a:highlight>
                <a:latin typeface="Courier New"/>
                <a:ea typeface="Courier New"/>
                <a:cs typeface="Courier New"/>
                <a:sym typeface="Courier New"/>
              </a:rPr>
              <a:t>, </a:t>
            </a:r>
            <a:r>
              <a:rPr lang="es" sz="1200">
                <a:solidFill>
                  <a:srgbClr val="5975C6"/>
                </a:solidFill>
                <a:highlight>
                  <a:srgbClr val="2B2B2B"/>
                </a:highlight>
                <a:latin typeface="Courier New"/>
                <a:ea typeface="Courier New"/>
                <a:cs typeface="Courier New"/>
                <a:sym typeface="Courier New"/>
              </a:rPr>
              <a:t>integer2 </a:t>
            </a:r>
            <a:r>
              <a:rPr lang="es" sz="1200">
                <a:solidFill>
                  <a:srgbClr val="A9B7C6"/>
                </a:solidFill>
                <a:highlight>
                  <a:srgbClr val="2B2B2B"/>
                </a:highlight>
                <a:latin typeface="Courier New"/>
                <a:ea typeface="Courier New"/>
                <a:cs typeface="Courier New"/>
                <a:sym typeface="Courier New"/>
              </a:rPr>
              <a:t>: Int = </a:t>
            </a:r>
            <a:r>
              <a:rPr lang="es" sz="1200">
                <a:solidFill>
                  <a:srgbClr val="6897BB"/>
                </a:solidFill>
                <a:highlight>
                  <a:srgbClr val="2B2B2B"/>
                </a:highlight>
                <a:latin typeface="Courier New"/>
                <a:ea typeface="Courier New"/>
                <a:cs typeface="Courier New"/>
                <a:sym typeface="Courier New"/>
              </a:rPr>
              <a:t>10</a:t>
            </a:r>
            <a:r>
              <a:rPr lang="es" sz="1200">
                <a:solidFill>
                  <a:srgbClr val="A9B7C6"/>
                </a:solidFill>
                <a:highlight>
                  <a:srgbClr val="2B2B2B"/>
                </a:highlight>
                <a:latin typeface="Courier New"/>
                <a:ea typeface="Courier New"/>
                <a:cs typeface="Courier New"/>
                <a:sym typeface="Courier New"/>
              </a:rPr>
              <a:t>) {</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"El valor recibido en integer1 es </a:t>
            </a:r>
            <a:r>
              <a:rPr lang="es" sz="1200">
                <a:solidFill>
                  <a:srgbClr val="CC7832"/>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integer1</a:t>
            </a:r>
            <a:r>
              <a:rPr lang="es" sz="1200">
                <a:solidFill>
                  <a:srgbClr val="6A8759"/>
                </a:solidFill>
                <a:highlight>
                  <a:srgbClr val="2B2B2B"/>
                </a:highlight>
                <a:latin typeface="Courier New"/>
                <a:ea typeface="Courier New"/>
                <a:cs typeface="Courier New"/>
                <a:sym typeface="Courier New"/>
              </a:rPr>
              <a:t>"</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"El valor recibido en integer2 es </a:t>
            </a:r>
            <a:r>
              <a:rPr lang="es" sz="1200">
                <a:solidFill>
                  <a:srgbClr val="CC7832"/>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integer2</a:t>
            </a:r>
            <a:r>
              <a:rPr lang="es" sz="1200">
                <a:solidFill>
                  <a:srgbClr val="6A8759"/>
                </a:solidFill>
                <a:highlight>
                  <a:srgbClr val="2B2B2B"/>
                </a:highlight>
                <a:latin typeface="Courier New"/>
                <a:ea typeface="Courier New"/>
                <a:cs typeface="Courier New"/>
                <a:sym typeface="Courier New"/>
              </a:rPr>
              <a:t>"</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a:t>
            </a:r>
            <a:endParaRPr sz="1200"/>
          </a:p>
          <a:p>
            <a:pPr indent="-317500" lvl="0" marL="457200" rtl="0" algn="l">
              <a:spcBef>
                <a:spcPts val="1200"/>
              </a:spcBef>
              <a:spcAft>
                <a:spcPts val="0"/>
              </a:spcAft>
              <a:buSzPts val="1400"/>
              <a:buChar char="●"/>
            </a:pPr>
            <a:r>
              <a:rPr lang="es" sz="1400"/>
              <a:t>Es posible llamar a una función que tiene varios parámetros del mismo tipo del siguiente modo:</a:t>
            </a:r>
            <a:endParaRPr sz="1400"/>
          </a:p>
          <a:p>
            <a:pPr indent="0" lvl="0" marL="457200" rtl="0" algn="l">
              <a:spcBef>
                <a:spcPts val="1200"/>
              </a:spcBef>
              <a:spcAft>
                <a:spcPts val="0"/>
              </a:spcAft>
              <a:buClr>
                <a:schemeClr val="dk1"/>
              </a:buClr>
              <a:buSzPts val="1100"/>
              <a:buFont typeface="Arial"/>
              <a:buNone/>
            </a:pPr>
            <a:r>
              <a:rPr i="1" lang="es" sz="1200">
                <a:solidFill>
                  <a:srgbClr val="38B784"/>
                </a:solidFill>
                <a:highlight>
                  <a:srgbClr val="2B2B2B"/>
                </a:highlight>
                <a:latin typeface="Courier New"/>
                <a:ea typeface="Courier New"/>
                <a:cs typeface="Courier New"/>
                <a:sym typeface="Courier New"/>
              </a:rPr>
              <a:t>valorPorDefectoMultiple</a:t>
            </a:r>
            <a:r>
              <a:rPr lang="es" sz="1200">
                <a:solidFill>
                  <a:srgbClr val="A9B7C6"/>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1</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Clr>
                <a:schemeClr val="dk1"/>
              </a:buClr>
              <a:buSzPts val="1100"/>
              <a:buFont typeface="Arial"/>
              <a:buNone/>
            </a:pPr>
            <a:r>
              <a:rPr i="1" lang="es" sz="1200">
                <a:solidFill>
                  <a:srgbClr val="38B784"/>
                </a:solidFill>
                <a:highlight>
                  <a:srgbClr val="2B2B2B"/>
                </a:highlight>
                <a:latin typeface="Courier New"/>
                <a:ea typeface="Courier New"/>
                <a:cs typeface="Courier New"/>
                <a:sym typeface="Courier New"/>
              </a:rPr>
              <a:t>valorPorDefectoMultiple</a:t>
            </a:r>
            <a:r>
              <a:rPr lang="es" sz="1200">
                <a:solidFill>
                  <a:srgbClr val="A9B7C6"/>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1</a:t>
            </a:r>
            <a:r>
              <a:rPr lang="es" sz="1200">
                <a:solidFill>
                  <a:srgbClr val="CC7832"/>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1</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1200"/>
              </a:spcAft>
              <a:buNone/>
            </a:pPr>
            <a:r>
              <a:rPr i="1" lang="es" sz="1200">
                <a:solidFill>
                  <a:srgbClr val="38B784"/>
                </a:solidFill>
                <a:highlight>
                  <a:srgbClr val="2B2B2B"/>
                </a:highlight>
                <a:latin typeface="Courier New"/>
                <a:ea typeface="Courier New"/>
                <a:cs typeface="Courier New"/>
                <a:sym typeface="Courier New"/>
              </a:rPr>
              <a:t>valorPorDefectoMultiple</a:t>
            </a:r>
            <a:r>
              <a:rPr lang="es" sz="1200">
                <a:solidFill>
                  <a:srgbClr val="A9B7C6"/>
                </a:solidFill>
                <a:highlight>
                  <a:srgbClr val="2B2B2B"/>
                </a:highlight>
                <a:latin typeface="Courier New"/>
                <a:ea typeface="Courier New"/>
                <a:cs typeface="Courier New"/>
                <a:sym typeface="Courier New"/>
              </a:rPr>
              <a:t>(</a:t>
            </a:r>
            <a:r>
              <a:rPr lang="es" sz="1200">
                <a:solidFill>
                  <a:srgbClr val="467CDA"/>
                </a:solidFill>
                <a:highlight>
                  <a:srgbClr val="2B2B2B"/>
                </a:highlight>
                <a:latin typeface="Courier New"/>
                <a:ea typeface="Courier New"/>
                <a:cs typeface="Courier New"/>
                <a:sym typeface="Courier New"/>
              </a:rPr>
              <a:t>integer2 = </a:t>
            </a:r>
            <a:r>
              <a:rPr lang="es" sz="1200">
                <a:solidFill>
                  <a:srgbClr val="6897BB"/>
                </a:solidFill>
                <a:highlight>
                  <a:srgbClr val="2B2B2B"/>
                </a:highlight>
                <a:latin typeface="Courier New"/>
                <a:ea typeface="Courier New"/>
                <a:cs typeface="Courier New"/>
                <a:sym typeface="Courier New"/>
              </a:rPr>
              <a:t>1</a:t>
            </a:r>
            <a:r>
              <a:rPr lang="es" sz="1200">
                <a:solidFill>
                  <a:srgbClr val="A9B7C6"/>
                </a:solidFill>
                <a:highlight>
                  <a:srgbClr val="2B2B2B"/>
                </a:highlight>
                <a:latin typeface="Courier New"/>
                <a:ea typeface="Courier New"/>
                <a:cs typeface="Courier New"/>
                <a:sym typeface="Courier New"/>
              </a:rPr>
              <a:t>)</a:t>
            </a:r>
            <a:endParaRPr sz="19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8"/>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Este proyecto resumen contiene una muestra de las funciones:</a:t>
            </a:r>
            <a:endParaRPr sz="1400"/>
          </a:p>
          <a:p>
            <a:pPr indent="-317500" lvl="0" marL="457200" rtl="0" algn="l">
              <a:spcBef>
                <a:spcPts val="1200"/>
              </a:spcBef>
              <a:spcAft>
                <a:spcPts val="0"/>
              </a:spcAft>
              <a:buSzPts val="1400"/>
              <a:buChar char="●"/>
            </a:pPr>
            <a:r>
              <a:rPr lang="es" sz="1400"/>
              <a:t>Polimórficas.</a:t>
            </a:r>
            <a:endParaRPr sz="1400"/>
          </a:p>
          <a:p>
            <a:pPr indent="-317500" lvl="0" marL="457200" rtl="0" algn="l">
              <a:spcBef>
                <a:spcPts val="0"/>
              </a:spcBef>
              <a:spcAft>
                <a:spcPts val="0"/>
              </a:spcAft>
              <a:buSzPts val="1400"/>
              <a:buChar char="●"/>
            </a:pPr>
            <a:r>
              <a:rPr lang="es" sz="1400"/>
              <a:t>Con parámetros por defecto.</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27" name="Google Shape;727;p118"/>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3">
                  <a:extLst>
                    <a:ext uri="{A12FA001-AC4F-418D-AE19-62706E023703}">
                      <ahyp:hlinkClr val="tx"/>
                    </a:ext>
                  </a:extLst>
                </a:hlinkClick>
              </a:rPr>
              <a:t>https://github.com/carlosbellmont/ejemplo_basico_5_kotlin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9"/>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Extensiones en Kotlin</a:t>
            </a:r>
            <a:endParaRPr/>
          </a:p>
        </p:txBody>
      </p:sp>
      <p:sp>
        <p:nvSpPr>
          <p:cNvPr id="733" name="Google Shape;733;p119"/>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sz="1400"/>
              <a:t>Teniendo un Clase ya existente, es posible añadirle ciertas funcionalidades a través de las extensiones, la cuales añaden métodos adicionales a esa Clase.</a:t>
            </a:r>
            <a:endParaRPr sz="1400"/>
          </a:p>
          <a:p>
            <a:pPr indent="0" lvl="0" marL="0" rtl="0" algn="l">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fun </a:t>
            </a:r>
            <a:r>
              <a:rPr lang="es" sz="1100">
                <a:solidFill>
                  <a:srgbClr val="A9B7C6"/>
                </a:solidFill>
                <a:highlight>
                  <a:srgbClr val="2B2B2B"/>
                </a:highlight>
                <a:latin typeface="Courier New"/>
                <a:ea typeface="Courier New"/>
                <a:cs typeface="Courier New"/>
                <a:sym typeface="Courier New"/>
              </a:rPr>
              <a:t>String.</a:t>
            </a:r>
            <a:r>
              <a:rPr lang="es" sz="1100">
                <a:solidFill>
                  <a:srgbClr val="FFC66D"/>
                </a:solidFill>
                <a:highlight>
                  <a:srgbClr val="2B2B2B"/>
                </a:highlight>
                <a:latin typeface="Courier New"/>
                <a:ea typeface="Courier New"/>
                <a:cs typeface="Courier New"/>
                <a:sym typeface="Courier New"/>
              </a:rPr>
              <a:t>countNumber</a:t>
            </a:r>
            <a:r>
              <a:rPr lang="es" sz="1100">
                <a:solidFill>
                  <a:srgbClr val="A9B7C6"/>
                </a:solidFill>
                <a:highlight>
                  <a:srgbClr val="2B2B2B"/>
                </a:highlight>
                <a:latin typeface="Courier New"/>
                <a:ea typeface="Courier New"/>
                <a:cs typeface="Courier New"/>
                <a:sym typeface="Courier New"/>
              </a:rPr>
              <a:t>() : Int{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var </a:t>
            </a:r>
            <a:r>
              <a:rPr lang="es" sz="1100">
                <a:solidFill>
                  <a:srgbClr val="1C8C92"/>
                </a:solidFill>
                <a:highlight>
                  <a:srgbClr val="2B2B2B"/>
                </a:highlight>
                <a:latin typeface="Courier New"/>
                <a:ea typeface="Courier New"/>
                <a:cs typeface="Courier New"/>
                <a:sym typeface="Courier New"/>
              </a:rPr>
              <a:t>count </a:t>
            </a:r>
            <a:r>
              <a:rPr lang="es" sz="1100">
                <a:solidFill>
                  <a:srgbClr val="A9B7C6"/>
                </a:solidFill>
                <a:highlight>
                  <a:srgbClr val="2B2B2B"/>
                </a:highlight>
                <a:latin typeface="Courier New"/>
                <a:ea typeface="Courier New"/>
                <a:cs typeface="Courier New"/>
                <a:sym typeface="Courier New"/>
              </a:rPr>
              <a:t>= </a:t>
            </a:r>
            <a:r>
              <a:rPr lang="es" sz="1100">
                <a:solidFill>
                  <a:srgbClr val="6897BB"/>
                </a:solidFill>
                <a:highlight>
                  <a:srgbClr val="2B2B2B"/>
                </a:highlight>
                <a:latin typeface="Courier New"/>
                <a:ea typeface="Courier New"/>
                <a:cs typeface="Courier New"/>
                <a:sym typeface="Courier New"/>
              </a:rPr>
              <a:t>0</a:t>
            </a:r>
            <a:endParaRPr sz="1100">
              <a:solidFill>
                <a:srgbClr val="6897BB"/>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100">
                <a:solidFill>
                  <a:srgbClr val="6897BB"/>
                </a:solidFill>
                <a:highlight>
                  <a:srgbClr val="2B2B2B"/>
                </a:highlight>
                <a:latin typeface="Courier New"/>
                <a:ea typeface="Courier New"/>
                <a:cs typeface="Courier New"/>
                <a:sym typeface="Courier New"/>
              </a:rPr>
              <a:t>   </a:t>
            </a:r>
            <a:r>
              <a:rPr i="1" lang="es" sz="1100">
                <a:solidFill>
                  <a:srgbClr val="FFC66D"/>
                </a:solidFill>
                <a:highlight>
                  <a:srgbClr val="2B2B2B"/>
                </a:highlight>
                <a:latin typeface="Courier New"/>
                <a:ea typeface="Courier New"/>
                <a:cs typeface="Courier New"/>
                <a:sym typeface="Courier New"/>
              </a:rPr>
              <a:t>forEach </a:t>
            </a:r>
            <a:r>
              <a:rPr b="1" lang="es" sz="1100">
                <a:solidFill>
                  <a:srgbClr val="A9B7C6"/>
                </a:solidFill>
                <a:highlight>
                  <a:srgbClr val="2B2B2B"/>
                </a:highlight>
                <a:latin typeface="Courier New"/>
                <a:ea typeface="Courier New"/>
                <a:cs typeface="Courier New"/>
                <a:sym typeface="Courier New"/>
              </a:rPr>
              <a:t>{</a:t>
            </a:r>
            <a:r>
              <a:rPr lang="es" sz="1100">
                <a:solidFill>
                  <a:srgbClr val="CC7832"/>
                </a:solidFill>
                <a:highlight>
                  <a:srgbClr val="2B2B2B"/>
                </a:highlight>
                <a:latin typeface="Courier New"/>
                <a:ea typeface="Courier New"/>
                <a:cs typeface="Courier New"/>
                <a:sym typeface="Courier New"/>
              </a:rPr>
              <a:t>if </a:t>
            </a:r>
            <a:r>
              <a:rPr lang="es" sz="1100">
                <a:solidFill>
                  <a:srgbClr val="A9B7C6"/>
                </a:solidFill>
                <a:highlight>
                  <a:srgbClr val="2B2B2B"/>
                </a:highlight>
                <a:latin typeface="Courier New"/>
                <a:ea typeface="Courier New"/>
                <a:cs typeface="Courier New"/>
                <a:sym typeface="Courier New"/>
              </a:rPr>
              <a:t>(</a:t>
            </a:r>
            <a:r>
              <a:rPr b="1" lang="es" sz="1100">
                <a:solidFill>
                  <a:srgbClr val="A9B7C6"/>
                </a:solidFill>
                <a:highlight>
                  <a:srgbClr val="2B2B2B"/>
                </a:highlight>
                <a:latin typeface="Courier New"/>
                <a:ea typeface="Courier New"/>
                <a:cs typeface="Courier New"/>
                <a:sym typeface="Courier New"/>
              </a:rPr>
              <a:t>it</a:t>
            </a:r>
            <a:r>
              <a:rPr lang="es" sz="1100">
                <a:solidFill>
                  <a:srgbClr val="A9B7C6"/>
                </a:solidFill>
                <a:highlight>
                  <a:srgbClr val="2B2B2B"/>
                </a:highlight>
                <a:latin typeface="Courier New"/>
                <a:ea typeface="Courier New"/>
                <a:cs typeface="Courier New"/>
                <a:sym typeface="Courier New"/>
              </a:rPr>
              <a:t>.</a:t>
            </a:r>
            <a:r>
              <a:rPr i="1" lang="es" sz="1100">
                <a:solidFill>
                  <a:srgbClr val="FFC66D"/>
                </a:solidFill>
                <a:highlight>
                  <a:srgbClr val="2B2B2B"/>
                </a:highlight>
                <a:latin typeface="Courier New"/>
                <a:ea typeface="Courier New"/>
                <a:cs typeface="Courier New"/>
                <a:sym typeface="Courier New"/>
              </a:rPr>
              <a:t>isDigit</a:t>
            </a:r>
            <a:r>
              <a:rPr lang="es" sz="1100">
                <a:solidFill>
                  <a:srgbClr val="A9B7C6"/>
                </a:solidFill>
                <a:highlight>
                  <a:srgbClr val="2B2B2B"/>
                </a:highlight>
                <a:latin typeface="Courier New"/>
                <a:ea typeface="Courier New"/>
                <a:cs typeface="Courier New"/>
                <a:sym typeface="Courier New"/>
              </a:rPr>
              <a:t>()) </a:t>
            </a:r>
            <a:r>
              <a:rPr lang="es" sz="1100">
                <a:solidFill>
                  <a:srgbClr val="1C8C92"/>
                </a:solidFill>
                <a:highlight>
                  <a:srgbClr val="2B2B2B"/>
                </a:highlight>
                <a:latin typeface="Courier New"/>
                <a:ea typeface="Courier New"/>
                <a:cs typeface="Courier New"/>
                <a:sym typeface="Courier New"/>
              </a:rPr>
              <a:t>count</a:t>
            </a:r>
            <a:r>
              <a:rPr lang="es" sz="1100">
                <a:solidFill>
                  <a:srgbClr val="A9B7C6"/>
                </a:solidFill>
                <a:highlight>
                  <a:srgbClr val="2B2B2B"/>
                </a:highlight>
                <a:latin typeface="Courier New"/>
                <a:ea typeface="Courier New"/>
                <a:cs typeface="Courier New"/>
                <a:sym typeface="Courier New"/>
              </a:rPr>
              <a:t>++</a:t>
            </a:r>
            <a:r>
              <a:rPr b="1" lang="es" sz="1100">
                <a:solidFill>
                  <a:srgbClr val="A9B7C6"/>
                </a:solidFill>
                <a:highlight>
                  <a:srgbClr val="2B2B2B"/>
                </a:highlight>
                <a:latin typeface="Courier New"/>
                <a:ea typeface="Courier New"/>
                <a:cs typeface="Courier New"/>
                <a:sym typeface="Courier New"/>
              </a:rPr>
              <a:t>}</a:t>
            </a:r>
            <a:endParaRPr b="1"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b="1"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return </a:t>
            </a:r>
            <a:r>
              <a:rPr lang="es" sz="1100">
                <a:solidFill>
                  <a:srgbClr val="1C8C92"/>
                </a:solidFill>
                <a:highlight>
                  <a:srgbClr val="2B2B2B"/>
                </a:highlight>
                <a:latin typeface="Courier New"/>
                <a:ea typeface="Courier New"/>
                <a:cs typeface="Courier New"/>
                <a:sym typeface="Courier New"/>
              </a:rPr>
              <a:t>count </a:t>
            </a:r>
            <a:r>
              <a:rPr lang="es" sz="1100">
                <a:solidFill>
                  <a:srgbClr val="A9B7C6"/>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400"/>
              <a:t>Posteriormente se puede llamar al método recién añadido del siguiente modo.</a:t>
            </a:r>
            <a:endParaRPr sz="1400"/>
          </a:p>
          <a:p>
            <a:pPr indent="0" lvl="0" marL="0" rtl="0" algn="l">
              <a:spcBef>
                <a:spcPts val="1200"/>
              </a:spcBef>
              <a:spcAft>
                <a:spcPts val="0"/>
              </a:spcAft>
              <a:buNone/>
            </a:pPr>
            <a:r>
              <a:rPr lang="es" sz="1100">
                <a:solidFill>
                  <a:srgbClr val="1C8C92"/>
                </a:solidFill>
                <a:highlight>
                  <a:srgbClr val="2B2B2B"/>
                </a:highlight>
                <a:latin typeface="Courier New"/>
                <a:ea typeface="Courier New"/>
                <a:cs typeface="Courier New"/>
                <a:sym typeface="Courier New"/>
              </a:rPr>
              <a:t>string1</a:t>
            </a:r>
            <a:r>
              <a:rPr lang="es" sz="1100">
                <a:solidFill>
                  <a:srgbClr val="A9B7C6"/>
                </a:solidFill>
                <a:highlight>
                  <a:srgbClr val="2B2B2B"/>
                </a:highlight>
                <a:latin typeface="Courier New"/>
                <a:ea typeface="Courier New"/>
                <a:cs typeface="Courier New"/>
                <a:sym typeface="Courier New"/>
              </a:rPr>
              <a:t>.</a:t>
            </a:r>
            <a:r>
              <a:rPr i="1" lang="es" sz="1100">
                <a:solidFill>
                  <a:srgbClr val="FFC66D"/>
                </a:solidFill>
                <a:highlight>
                  <a:srgbClr val="2B2B2B"/>
                </a:highlight>
                <a:latin typeface="Courier New"/>
                <a:ea typeface="Courier New"/>
                <a:cs typeface="Courier New"/>
                <a:sym typeface="Courier New"/>
              </a:rPr>
              <a:t>countNumber</a:t>
            </a: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400"/>
              <a:t>Por ejemplo</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"String1 tiene </a:t>
            </a:r>
            <a:r>
              <a:rPr lang="es" sz="1100">
                <a:solidFill>
                  <a:srgbClr val="CC7832"/>
                </a:solidFill>
                <a:highlight>
                  <a:srgbClr val="2B2B2B"/>
                </a:highlight>
                <a:latin typeface="Courier New"/>
                <a:ea typeface="Courier New"/>
                <a:cs typeface="Courier New"/>
                <a:sym typeface="Courier New"/>
              </a:rPr>
              <a:t>${</a:t>
            </a:r>
            <a:r>
              <a:rPr lang="es" sz="1100">
                <a:solidFill>
                  <a:srgbClr val="1C8C92"/>
                </a:solidFill>
                <a:highlight>
                  <a:srgbClr val="2B2B2B"/>
                </a:highlight>
                <a:latin typeface="Courier New"/>
                <a:ea typeface="Courier New"/>
                <a:cs typeface="Courier New"/>
                <a:sym typeface="Courier New"/>
              </a:rPr>
              <a:t>string1</a:t>
            </a:r>
            <a:r>
              <a:rPr lang="es" sz="1100">
                <a:solidFill>
                  <a:srgbClr val="A9B7C6"/>
                </a:solidFill>
                <a:highlight>
                  <a:srgbClr val="2B2B2B"/>
                </a:highlight>
                <a:latin typeface="Courier New"/>
                <a:ea typeface="Courier New"/>
                <a:cs typeface="Courier New"/>
                <a:sym typeface="Courier New"/>
              </a:rPr>
              <a:t>.</a:t>
            </a:r>
            <a:r>
              <a:rPr i="1" lang="es" sz="1100">
                <a:solidFill>
                  <a:srgbClr val="FFC66D"/>
                </a:solidFill>
                <a:highlight>
                  <a:srgbClr val="2B2B2B"/>
                </a:highlight>
                <a:latin typeface="Courier New"/>
                <a:ea typeface="Courier New"/>
                <a:cs typeface="Courier New"/>
                <a:sym typeface="Courier New"/>
              </a:rPr>
              <a:t>countNumber</a:t>
            </a:r>
            <a:r>
              <a:rPr lang="es" sz="1100">
                <a:solidFill>
                  <a:srgbClr val="A9B7C6"/>
                </a:solidFill>
                <a:highlight>
                  <a:srgbClr val="2B2B2B"/>
                </a:highlight>
                <a:latin typeface="Courier New"/>
                <a:ea typeface="Courier New"/>
                <a:cs typeface="Courier New"/>
                <a:sym typeface="Courier New"/>
              </a:rPr>
              <a:t>()</a:t>
            </a:r>
            <a:r>
              <a:rPr lang="es" sz="1100">
                <a:solidFill>
                  <a:srgbClr val="CC7832"/>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0"/>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Este proyecto resumen muestra como realizar extensiones sobre clases ya existentes.</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sp>
        <p:nvSpPr>
          <p:cNvPr id="739" name="Google Shape;739;p120"/>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3">
                  <a:extLst>
                    <a:ext uri="{A12FA001-AC4F-418D-AE19-62706E023703}">
                      <ahyp:hlinkClr val="tx"/>
                    </a:ext>
                  </a:extLst>
                </a:hlinkClick>
              </a:rPr>
              <a:t>https://github.com/carlosbellmont/EjemploExtensiones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1"/>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Lambdas</a:t>
            </a:r>
            <a:endParaRPr/>
          </a:p>
        </p:txBody>
      </p:sp>
      <p:sp>
        <p:nvSpPr>
          <p:cNvPr id="745" name="Google Shape;745;p121"/>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Una Lambda es una forma de declarar una función de forma resumida, simplemente utilizando los </a:t>
            </a:r>
            <a:r>
              <a:rPr b="1" lang="es" sz="1200">
                <a:solidFill>
                  <a:srgbClr val="A9B7C6"/>
                </a:solidFill>
                <a:highlight>
                  <a:srgbClr val="2B2B2B"/>
                </a:highlight>
                <a:latin typeface="Courier New"/>
                <a:ea typeface="Courier New"/>
                <a:cs typeface="Courier New"/>
                <a:sym typeface="Courier New"/>
              </a:rPr>
              <a:t>{}</a:t>
            </a:r>
            <a:endParaRPr b="1" sz="12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Es posible agregar parámetros :</a:t>
            </a:r>
            <a:br>
              <a:rPr lang="es" sz="1400"/>
            </a:br>
            <a:r>
              <a:rPr b="1" lang="es" sz="1200">
                <a:solidFill>
                  <a:srgbClr val="A9B7C6"/>
                </a:solidFill>
                <a:highlight>
                  <a:srgbClr val="2B2B2B"/>
                </a:highlight>
                <a:latin typeface="Courier New"/>
                <a:ea typeface="Courier New"/>
                <a:cs typeface="Courier New"/>
                <a:sym typeface="Courier New"/>
              </a:rPr>
              <a:t>{ </a:t>
            </a:r>
            <a:r>
              <a:rPr lang="es" sz="1200">
                <a:solidFill>
                  <a:srgbClr val="5975C6"/>
                </a:solidFill>
                <a:highlight>
                  <a:srgbClr val="2B2B2B"/>
                </a:highlight>
                <a:latin typeface="Courier New"/>
                <a:ea typeface="Courier New"/>
                <a:cs typeface="Courier New"/>
                <a:sym typeface="Courier New"/>
              </a:rPr>
              <a:t>num</a:t>
            </a:r>
            <a:r>
              <a:rPr lang="es" sz="1200">
                <a:solidFill>
                  <a:srgbClr val="A9B7C6"/>
                </a:solidFill>
                <a:highlight>
                  <a:srgbClr val="2B2B2B"/>
                </a:highlight>
                <a:latin typeface="Courier New"/>
                <a:ea typeface="Courier New"/>
                <a:cs typeface="Courier New"/>
                <a:sym typeface="Courier New"/>
              </a:rPr>
              <a:t>: Int </a:t>
            </a:r>
            <a:r>
              <a:rPr b="1" lang="es" sz="1200">
                <a:solidFill>
                  <a:srgbClr val="A9B7C6"/>
                </a:solidFill>
                <a:highlight>
                  <a:srgbClr val="2B2B2B"/>
                </a:highlight>
                <a:latin typeface="Courier New"/>
                <a:ea typeface="Courier New"/>
                <a:cs typeface="Courier New"/>
                <a:sym typeface="Courier New"/>
              </a:rPr>
              <a:t>-&gt;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"He recibido </a:t>
            </a:r>
            <a:r>
              <a:rPr lang="es" sz="1200">
                <a:solidFill>
                  <a:srgbClr val="CC7832"/>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num</a:t>
            </a:r>
            <a:r>
              <a:rPr lang="es" sz="1200">
                <a:solidFill>
                  <a:srgbClr val="6A8759"/>
                </a:solidFill>
                <a:highlight>
                  <a:srgbClr val="2B2B2B"/>
                </a:highlight>
                <a:latin typeface="Courier New"/>
                <a:ea typeface="Courier New"/>
                <a:cs typeface="Courier New"/>
                <a:sym typeface="Courier New"/>
              </a:rPr>
              <a:t> como parametro."</a:t>
            </a:r>
            <a:r>
              <a:rPr lang="es" sz="1200">
                <a:solidFill>
                  <a:srgbClr val="A9B7C6"/>
                </a:solidFill>
                <a:highlight>
                  <a:srgbClr val="2B2B2B"/>
                </a:highlight>
                <a:latin typeface="Courier New"/>
                <a:ea typeface="Courier New"/>
                <a:cs typeface="Courier New"/>
                <a:sym typeface="Courier New"/>
              </a:rPr>
              <a:t>) </a:t>
            </a:r>
            <a:r>
              <a:rPr b="1" lang="es" sz="1200">
                <a:solidFill>
                  <a:srgbClr val="A9B7C6"/>
                </a:solidFill>
                <a:highlight>
                  <a:srgbClr val="2B2B2B"/>
                </a:highlight>
                <a:latin typeface="Courier New"/>
                <a:ea typeface="Courier New"/>
                <a:cs typeface="Courier New"/>
                <a:sym typeface="Courier New"/>
              </a:rPr>
              <a:t>}</a:t>
            </a:r>
            <a:br>
              <a:rPr b="1" lang="es" sz="1200">
                <a:solidFill>
                  <a:srgbClr val="A9B7C6"/>
                </a:solidFill>
                <a:highlight>
                  <a:srgbClr val="2B2B2B"/>
                </a:highlight>
                <a:latin typeface="Courier New"/>
                <a:ea typeface="Courier New"/>
                <a:cs typeface="Courier New"/>
                <a:sym typeface="Courier New"/>
              </a:rPr>
            </a:br>
            <a:endParaRPr b="1" sz="1200">
              <a:solidFill>
                <a:srgbClr val="A9B7C6"/>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sz="1400"/>
              <a:t>E incluso es posible devolver valores:</a:t>
            </a:r>
            <a:endParaRPr sz="1400"/>
          </a:p>
          <a:p>
            <a:pPr indent="457200" lvl="0" marL="0" rtl="0" algn="l">
              <a:spcBef>
                <a:spcPts val="1200"/>
              </a:spcBef>
              <a:spcAft>
                <a:spcPts val="0"/>
              </a:spcAft>
              <a:buClr>
                <a:schemeClr val="dk1"/>
              </a:buClr>
              <a:buSzPts val="1100"/>
              <a:buFont typeface="Arial"/>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hazSuma</a:t>
            </a:r>
            <a:r>
              <a:rPr lang="es" sz="1200">
                <a:solidFill>
                  <a:srgbClr val="A9B7C6"/>
                </a:solidFill>
                <a:highlight>
                  <a:srgbClr val="2B2B2B"/>
                </a:highlight>
                <a:latin typeface="Courier New"/>
                <a:ea typeface="Courier New"/>
                <a:cs typeface="Courier New"/>
                <a:sym typeface="Courier New"/>
              </a:rPr>
              <a:t> = </a:t>
            </a:r>
            <a:r>
              <a:rPr b="1" lang="es" sz="1200">
                <a:solidFill>
                  <a:srgbClr val="A9B7C6"/>
                </a:solidFill>
                <a:highlight>
                  <a:srgbClr val="2B2B2B"/>
                </a:highlight>
                <a:latin typeface="Courier New"/>
                <a:ea typeface="Courier New"/>
                <a:cs typeface="Courier New"/>
                <a:sym typeface="Courier New"/>
              </a:rPr>
              <a:t>{ </a:t>
            </a:r>
            <a:r>
              <a:rPr lang="es" sz="1200">
                <a:solidFill>
                  <a:srgbClr val="5975C6"/>
                </a:solidFill>
                <a:highlight>
                  <a:srgbClr val="2B2B2B"/>
                </a:highlight>
                <a:latin typeface="Courier New"/>
                <a:ea typeface="Courier New"/>
                <a:cs typeface="Courier New"/>
                <a:sym typeface="Courier New"/>
              </a:rPr>
              <a:t>num1</a:t>
            </a:r>
            <a:r>
              <a:rPr lang="es" sz="1200">
                <a:solidFill>
                  <a:srgbClr val="A9B7C6"/>
                </a:solidFill>
                <a:highlight>
                  <a:srgbClr val="2B2B2B"/>
                </a:highlight>
                <a:latin typeface="Courier New"/>
                <a:ea typeface="Courier New"/>
                <a:cs typeface="Courier New"/>
                <a:sym typeface="Courier New"/>
              </a:rPr>
              <a:t>: Int</a:t>
            </a:r>
            <a:r>
              <a:rPr lang="es" sz="1200">
                <a:solidFill>
                  <a:srgbClr val="CC7832"/>
                </a:solidFill>
                <a:highlight>
                  <a:srgbClr val="2B2B2B"/>
                </a:highlight>
                <a:latin typeface="Courier New"/>
                <a:ea typeface="Courier New"/>
                <a:cs typeface="Courier New"/>
                <a:sym typeface="Courier New"/>
              </a:rPr>
              <a:t>, </a:t>
            </a:r>
            <a:r>
              <a:rPr lang="es" sz="1200">
                <a:solidFill>
                  <a:srgbClr val="5975C6"/>
                </a:solidFill>
                <a:highlight>
                  <a:srgbClr val="2B2B2B"/>
                </a:highlight>
                <a:latin typeface="Courier New"/>
                <a:ea typeface="Courier New"/>
                <a:cs typeface="Courier New"/>
                <a:sym typeface="Courier New"/>
              </a:rPr>
              <a:t>num2</a:t>
            </a:r>
            <a:r>
              <a:rPr lang="es" sz="1200">
                <a:solidFill>
                  <a:srgbClr val="A9B7C6"/>
                </a:solidFill>
                <a:highlight>
                  <a:srgbClr val="2B2B2B"/>
                </a:highlight>
                <a:latin typeface="Courier New"/>
                <a:ea typeface="Courier New"/>
                <a:cs typeface="Courier New"/>
                <a:sym typeface="Courier New"/>
              </a:rPr>
              <a:t>: Int </a:t>
            </a:r>
            <a:r>
              <a:rPr b="1" lang="es" sz="1200">
                <a:solidFill>
                  <a:srgbClr val="A9B7C6"/>
                </a:solidFill>
                <a:highlight>
                  <a:srgbClr val="2B2B2B"/>
                </a:highlight>
                <a:latin typeface="Courier New"/>
                <a:ea typeface="Courier New"/>
                <a:cs typeface="Courier New"/>
                <a:sym typeface="Courier New"/>
              </a:rPr>
              <a:t>-&gt; </a:t>
            </a:r>
            <a:r>
              <a:rPr lang="es" sz="1200">
                <a:solidFill>
                  <a:srgbClr val="5975C6"/>
                </a:solidFill>
                <a:highlight>
                  <a:srgbClr val="2B2B2B"/>
                </a:highlight>
                <a:latin typeface="Courier New"/>
                <a:ea typeface="Courier New"/>
                <a:cs typeface="Courier New"/>
                <a:sym typeface="Courier New"/>
              </a:rPr>
              <a:t>num1 </a:t>
            </a:r>
            <a:r>
              <a:rPr lang="es" sz="1200">
                <a:solidFill>
                  <a:srgbClr val="A9B7C6"/>
                </a:solidFill>
                <a:highlight>
                  <a:srgbClr val="2B2B2B"/>
                </a:highlight>
                <a:latin typeface="Courier New"/>
                <a:ea typeface="Courier New"/>
                <a:cs typeface="Courier New"/>
                <a:sym typeface="Courier New"/>
              </a:rPr>
              <a:t>+ </a:t>
            </a:r>
            <a:r>
              <a:rPr lang="es" sz="1200">
                <a:solidFill>
                  <a:srgbClr val="5975C6"/>
                </a:solidFill>
                <a:highlight>
                  <a:srgbClr val="2B2B2B"/>
                </a:highlight>
                <a:latin typeface="Courier New"/>
                <a:ea typeface="Courier New"/>
                <a:cs typeface="Courier New"/>
                <a:sym typeface="Courier New"/>
              </a:rPr>
              <a:t>num2 </a:t>
            </a:r>
            <a:r>
              <a:rPr b="1" lang="es" sz="1200">
                <a:solidFill>
                  <a:srgbClr val="A9B7C6"/>
                </a:solidFill>
                <a:highlight>
                  <a:srgbClr val="2B2B2B"/>
                </a:highlight>
                <a:latin typeface="Courier New"/>
                <a:ea typeface="Courier New"/>
                <a:cs typeface="Courier New"/>
                <a:sym typeface="Courier New"/>
              </a:rPr>
              <a:t>}</a:t>
            </a:r>
            <a:endParaRPr b="1" sz="1200">
              <a:solidFill>
                <a:srgbClr val="A9B7C6"/>
              </a:solidFill>
              <a:highlight>
                <a:srgbClr val="2B2B2B"/>
              </a:highlight>
              <a:latin typeface="Courier New"/>
              <a:ea typeface="Courier New"/>
              <a:cs typeface="Courier New"/>
              <a:sym typeface="Courier New"/>
            </a:endParaRPr>
          </a:p>
          <a:p>
            <a:pPr indent="457200" lvl="0" marL="0" rtl="0" algn="l">
              <a:spcBef>
                <a:spcPts val="1200"/>
              </a:spcBef>
              <a:spcAft>
                <a:spcPts val="0"/>
              </a:spcAft>
              <a:buClr>
                <a:schemeClr val="dk1"/>
              </a:buClr>
              <a:buSzPts val="1100"/>
              <a:buFont typeface="Arial"/>
              <a:buNone/>
            </a:pPr>
            <a:r>
              <a:rPr b="1" lang="es" sz="1200">
                <a:solidFill>
                  <a:srgbClr val="A9B7C6"/>
                </a:solidFill>
                <a:highlight>
                  <a:srgbClr val="2B2B2B"/>
                </a:highlight>
                <a:latin typeface="Courier New"/>
                <a:ea typeface="Courier New"/>
                <a:cs typeface="Courier New"/>
                <a:sym typeface="Courier New"/>
              </a:rPr>
              <a:t>hazSuma(1,2)</a:t>
            </a:r>
            <a:endParaRPr b="1"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4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2"/>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Este proyecto resumen muestra las distintas formas que existen para crear una lambda</a:t>
            </a:r>
            <a:endParaRPr sz="14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51" name="Google Shape;751;p122"/>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3">
                  <a:extLst>
                    <a:ext uri="{A12FA001-AC4F-418D-AE19-62706E023703}">
                      <ahyp:hlinkClr val="tx"/>
                    </a:ext>
                  </a:extLst>
                </a:hlinkClick>
              </a:rPr>
              <a:t>https://github.com/carlosbellmont/ejemplo_basico_7_kotlin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3"/>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Transforma funciones en Lambdas</a:t>
            </a:r>
            <a:endParaRPr/>
          </a:p>
          <a:p>
            <a:pPr indent="0" lvl="0" marL="0" rtl="0" algn="l">
              <a:spcBef>
                <a:spcPts val="1200"/>
              </a:spcBef>
              <a:spcAft>
                <a:spcPts val="0"/>
              </a:spcAft>
              <a:buNone/>
            </a:pPr>
            <a:r>
              <a:rPr lang="es"/>
              <a:t>Descarga el siguiente fichero y realiza los ejercicios que en él se proponen.</a:t>
            </a:r>
            <a:endParaRPr/>
          </a:p>
          <a:p>
            <a:pPr indent="0" lvl="0" marL="0" rtl="0" algn="l">
              <a:spcBef>
                <a:spcPts val="1200"/>
              </a:spcBef>
              <a:spcAft>
                <a:spcPts val="0"/>
              </a:spcAft>
              <a:buNone/>
            </a:pPr>
            <a:r>
              <a:rPr lang="es" u="sng">
                <a:solidFill>
                  <a:schemeClr val="hlink"/>
                </a:solidFill>
                <a:hlinkClick r:id="rId3"/>
              </a:rPr>
              <a:t>Ejercicio</a:t>
            </a:r>
            <a:endParaRPr/>
          </a:p>
          <a:p>
            <a:pPr indent="0" lvl="0" marL="0" rtl="0" algn="l">
              <a:spcBef>
                <a:spcPts val="1200"/>
              </a:spcBef>
              <a:spcAft>
                <a:spcPts val="1200"/>
              </a:spcAft>
              <a:buNone/>
            </a:pPr>
            <a:r>
              <a:t/>
            </a:r>
            <a:endParaRPr/>
          </a:p>
        </p:txBody>
      </p:sp>
      <p:sp>
        <p:nvSpPr>
          <p:cNvPr id="757" name="Google Shape;757;p123"/>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4">
                  <a:extLst>
                    <a:ext uri="{A12FA001-AC4F-418D-AE19-62706E023703}">
                      <ahyp:hlinkClr val="tx"/>
                    </a:ext>
                  </a:extLst>
                </a:hlinkClick>
              </a:rPr>
              <a:t>https://github.com/carlosbellmont/ejercicio_basico_6_kotlin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Lambdas: </a:t>
            </a:r>
            <a:r>
              <a:rPr lang="es"/>
              <a:t>Filters I</a:t>
            </a:r>
            <a:endParaRPr/>
          </a:p>
        </p:txBody>
      </p:sp>
      <p:sp>
        <p:nvSpPr>
          <p:cNvPr id="763" name="Google Shape;763;p124"/>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Los filters te permiten obtener los elementos dentro de una lista que concuerdan con ciertas condiciones. </a:t>
            </a:r>
            <a:endParaRPr sz="1400"/>
          </a:p>
          <a:p>
            <a:pPr indent="457200" lvl="0" marL="0" rtl="0" algn="l">
              <a:spcBef>
                <a:spcPts val="1200"/>
              </a:spcBef>
              <a:spcAft>
                <a:spcPts val="0"/>
              </a:spcAft>
              <a:buClr>
                <a:schemeClr val="dk1"/>
              </a:buClr>
              <a:buSzPts val="1100"/>
              <a:buFont typeface="Arial"/>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colores </a:t>
            </a: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mutableListOf</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"Rojo"</a:t>
            </a:r>
            <a:r>
              <a:rPr lang="es" sz="1200">
                <a:solidFill>
                  <a:srgbClr val="CC7832"/>
                </a:solidFill>
                <a:highlight>
                  <a:srgbClr val="2B2B2B"/>
                </a:highlight>
                <a:latin typeface="Courier New"/>
                <a:ea typeface="Courier New"/>
                <a:cs typeface="Courier New"/>
                <a:sym typeface="Courier New"/>
              </a:rPr>
              <a:t>, </a:t>
            </a:r>
            <a:r>
              <a:rPr lang="es" sz="1200">
                <a:solidFill>
                  <a:srgbClr val="6A8759"/>
                </a:solidFill>
                <a:highlight>
                  <a:srgbClr val="2B2B2B"/>
                </a:highlight>
                <a:latin typeface="Courier New"/>
                <a:ea typeface="Courier New"/>
                <a:cs typeface="Courier New"/>
                <a:sym typeface="Courier New"/>
              </a:rPr>
              <a:t>"Azul"</a:t>
            </a:r>
            <a:r>
              <a:rPr lang="es" sz="1200">
                <a:solidFill>
                  <a:srgbClr val="CC7832"/>
                </a:solidFill>
                <a:highlight>
                  <a:srgbClr val="2B2B2B"/>
                </a:highlight>
                <a:latin typeface="Courier New"/>
                <a:ea typeface="Courier New"/>
                <a:cs typeface="Courier New"/>
                <a:sym typeface="Courier New"/>
              </a:rPr>
              <a:t>, </a:t>
            </a:r>
            <a:r>
              <a:rPr lang="es" sz="1200">
                <a:solidFill>
                  <a:srgbClr val="6A8759"/>
                </a:solidFill>
                <a:highlight>
                  <a:srgbClr val="2B2B2B"/>
                </a:highlight>
                <a:latin typeface="Courier New"/>
                <a:ea typeface="Courier New"/>
                <a:cs typeface="Courier New"/>
                <a:sym typeface="Courier New"/>
              </a:rPr>
              <a:t>"Verde"</a:t>
            </a:r>
            <a:r>
              <a:rPr lang="es" sz="1200">
                <a:solidFill>
                  <a:srgbClr val="CC7832"/>
                </a:solidFill>
                <a:highlight>
                  <a:srgbClr val="2B2B2B"/>
                </a:highlight>
                <a:latin typeface="Courier New"/>
                <a:ea typeface="Courier New"/>
                <a:cs typeface="Courier New"/>
                <a:sym typeface="Courier New"/>
              </a:rPr>
              <a:t>, </a:t>
            </a:r>
            <a:r>
              <a:rPr lang="es" sz="1200">
                <a:solidFill>
                  <a:srgbClr val="6A8759"/>
                </a:solidFill>
                <a:highlight>
                  <a:srgbClr val="2B2B2B"/>
                </a:highlight>
                <a:latin typeface="Courier New"/>
                <a:ea typeface="Courier New"/>
                <a:cs typeface="Courier New"/>
                <a:sym typeface="Courier New"/>
              </a:rPr>
              <a:t>"Naranja"</a:t>
            </a:r>
            <a:r>
              <a:rPr lang="es" sz="1200">
                <a:solidFill>
                  <a:srgbClr val="CC7832"/>
                </a:solidFill>
                <a:highlight>
                  <a:srgbClr val="2B2B2B"/>
                </a:highlight>
                <a:latin typeface="Courier New"/>
                <a:ea typeface="Courier New"/>
                <a:cs typeface="Courier New"/>
                <a:sym typeface="Courier New"/>
              </a:rPr>
              <a:t>, </a:t>
            </a:r>
            <a:r>
              <a:rPr lang="es" sz="1200">
                <a:solidFill>
                  <a:srgbClr val="6A8759"/>
                </a:solidFill>
                <a:highlight>
                  <a:srgbClr val="2B2B2B"/>
                </a:highlight>
                <a:latin typeface="Courier New"/>
                <a:ea typeface="Courier New"/>
                <a:cs typeface="Courier New"/>
                <a:sym typeface="Courier New"/>
              </a:rPr>
              <a:t>"Amarillo"</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Es posible realizar los siguientes filtros: </a:t>
            </a:r>
            <a:endParaRPr sz="1400"/>
          </a:p>
          <a:p>
            <a:pPr indent="457200" lvl="0" marL="0" rtl="0" algn="l">
              <a:spcBef>
                <a:spcPts val="1200"/>
              </a:spcBef>
              <a:spcAft>
                <a:spcPts val="0"/>
              </a:spcAft>
              <a:buClr>
                <a:schemeClr val="dk1"/>
              </a:buClr>
              <a:buSzPts val="1100"/>
              <a:buFont typeface="Arial"/>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listaAMayuscula </a:t>
            </a:r>
            <a:r>
              <a:rPr lang="es" sz="1200">
                <a:solidFill>
                  <a:srgbClr val="A9B7C6"/>
                </a:solidFill>
                <a:highlight>
                  <a:srgbClr val="2B2B2B"/>
                </a:highlight>
                <a:latin typeface="Courier New"/>
                <a:ea typeface="Courier New"/>
                <a:cs typeface="Courier New"/>
                <a:sym typeface="Courier New"/>
              </a:rPr>
              <a:t>= </a:t>
            </a:r>
            <a:r>
              <a:rPr lang="es" sz="1200">
                <a:solidFill>
                  <a:srgbClr val="1C8C92"/>
                </a:solidFill>
                <a:highlight>
                  <a:srgbClr val="2B2B2B"/>
                </a:highlight>
                <a:latin typeface="Courier New"/>
                <a:ea typeface="Courier New"/>
                <a:cs typeface="Courier New"/>
                <a:sym typeface="Courier New"/>
              </a:rPr>
              <a:t>colores</a:t>
            </a:r>
            <a:r>
              <a:rPr lang="es" sz="1200">
                <a:solidFill>
                  <a:srgbClr val="A9B7C6"/>
                </a:solidFill>
                <a:highlight>
                  <a:srgbClr val="2B2B2B"/>
                </a:highlight>
                <a:latin typeface="Courier New"/>
                <a:ea typeface="Courier New"/>
                <a:cs typeface="Courier New"/>
                <a:sym typeface="Courier New"/>
              </a:rPr>
              <a:t>.</a:t>
            </a:r>
            <a:r>
              <a:rPr i="1" lang="es" sz="1200">
                <a:solidFill>
                  <a:srgbClr val="FFC66D"/>
                </a:solidFill>
                <a:highlight>
                  <a:srgbClr val="2B2B2B"/>
                </a:highlight>
                <a:latin typeface="Courier New"/>
                <a:ea typeface="Courier New"/>
                <a:cs typeface="Courier New"/>
                <a:sym typeface="Courier New"/>
              </a:rPr>
              <a:t>filter </a:t>
            </a:r>
            <a:r>
              <a:rPr b="1" lang="es" sz="1200">
                <a:solidFill>
                  <a:srgbClr val="A9B7C6"/>
                </a:solidFill>
                <a:highlight>
                  <a:srgbClr val="2B2B2B"/>
                </a:highlight>
                <a:latin typeface="Courier New"/>
                <a:ea typeface="Courier New"/>
                <a:cs typeface="Courier New"/>
                <a:sym typeface="Courier New"/>
              </a:rPr>
              <a:t>{ it</a:t>
            </a:r>
            <a:r>
              <a:rPr lang="es" sz="1200">
                <a:solidFill>
                  <a:srgbClr val="A9B7C6"/>
                </a:solidFill>
                <a:highlight>
                  <a:srgbClr val="2B2B2B"/>
                </a:highlight>
                <a:latin typeface="Courier New"/>
                <a:ea typeface="Courier New"/>
                <a:cs typeface="Courier New"/>
                <a:sym typeface="Courier New"/>
              </a:rPr>
              <a:t>.</a:t>
            </a:r>
            <a:r>
              <a:rPr i="1" lang="es" sz="1200">
                <a:solidFill>
                  <a:srgbClr val="FFC66D"/>
                </a:solidFill>
                <a:highlight>
                  <a:srgbClr val="2B2B2B"/>
                </a:highlight>
                <a:latin typeface="Courier New"/>
                <a:ea typeface="Courier New"/>
                <a:cs typeface="Courier New"/>
                <a:sym typeface="Courier New"/>
              </a:rPr>
              <a:t>contains</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a:t>
            </a:r>
            <a:r>
              <a:rPr lang="es" sz="1200">
                <a:solidFill>
                  <a:srgbClr val="A9B7C6"/>
                </a:solidFill>
                <a:highlight>
                  <a:srgbClr val="2B2B2B"/>
                </a:highlight>
                <a:latin typeface="Courier New"/>
                <a:ea typeface="Courier New"/>
                <a:cs typeface="Courier New"/>
                <a:sym typeface="Courier New"/>
              </a:rPr>
              <a:t>) </a:t>
            </a:r>
            <a:r>
              <a:rPr b="1" lang="es" sz="1200">
                <a:solidFill>
                  <a:srgbClr val="A9B7C6"/>
                </a:solidFill>
                <a:highlight>
                  <a:srgbClr val="2B2B2B"/>
                </a:highlight>
                <a:latin typeface="Courier New"/>
                <a:ea typeface="Courier New"/>
                <a:cs typeface="Courier New"/>
                <a:sym typeface="Courier New"/>
              </a:rPr>
              <a:t>}</a:t>
            </a:r>
            <a:endParaRPr b="1" sz="1200">
              <a:solidFill>
                <a:srgbClr val="A9B7C6"/>
              </a:solidFill>
              <a:highlight>
                <a:srgbClr val="2B2B2B"/>
              </a:highlight>
              <a:latin typeface="Courier New"/>
              <a:ea typeface="Courier New"/>
              <a:cs typeface="Courier New"/>
              <a:sym typeface="Courier New"/>
            </a:endParaRPr>
          </a:p>
          <a:p>
            <a:pPr indent="457200" lvl="0" marL="0" rtl="0" algn="l">
              <a:spcBef>
                <a:spcPts val="1200"/>
              </a:spcBef>
              <a:spcAft>
                <a:spcPts val="0"/>
              </a:spcAft>
              <a:buNone/>
            </a:pPr>
            <a:r>
              <a:rPr lang="es" sz="1400"/>
              <a:t>o estos:</a:t>
            </a:r>
            <a:endParaRPr sz="1400"/>
          </a:p>
          <a:p>
            <a:pPr indent="45720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listaCuatroLetras </a:t>
            </a:r>
            <a:r>
              <a:rPr lang="es" sz="1200">
                <a:solidFill>
                  <a:srgbClr val="A9B7C6"/>
                </a:solidFill>
                <a:highlight>
                  <a:srgbClr val="2B2B2B"/>
                </a:highlight>
                <a:latin typeface="Courier New"/>
                <a:ea typeface="Courier New"/>
                <a:cs typeface="Courier New"/>
                <a:sym typeface="Courier New"/>
              </a:rPr>
              <a:t>= </a:t>
            </a:r>
            <a:r>
              <a:rPr lang="es" sz="1200">
                <a:solidFill>
                  <a:srgbClr val="1C8C92"/>
                </a:solidFill>
                <a:highlight>
                  <a:srgbClr val="2B2B2B"/>
                </a:highlight>
                <a:latin typeface="Courier New"/>
                <a:ea typeface="Courier New"/>
                <a:cs typeface="Courier New"/>
                <a:sym typeface="Courier New"/>
              </a:rPr>
              <a:t>colores</a:t>
            </a:r>
            <a:r>
              <a:rPr lang="es" sz="1200">
                <a:solidFill>
                  <a:srgbClr val="A9B7C6"/>
                </a:solidFill>
                <a:highlight>
                  <a:srgbClr val="2B2B2B"/>
                </a:highlight>
                <a:latin typeface="Courier New"/>
                <a:ea typeface="Courier New"/>
                <a:cs typeface="Courier New"/>
                <a:sym typeface="Courier New"/>
              </a:rPr>
              <a:t>.</a:t>
            </a:r>
            <a:r>
              <a:rPr i="1" lang="es" sz="1200">
                <a:solidFill>
                  <a:srgbClr val="FFC66D"/>
                </a:solidFill>
                <a:highlight>
                  <a:srgbClr val="2B2B2B"/>
                </a:highlight>
                <a:latin typeface="Courier New"/>
                <a:ea typeface="Courier New"/>
                <a:cs typeface="Courier New"/>
                <a:sym typeface="Courier New"/>
              </a:rPr>
              <a:t>filter </a:t>
            </a:r>
            <a:r>
              <a:rPr b="1" lang="es" sz="1200">
                <a:solidFill>
                  <a:srgbClr val="A9B7C6"/>
                </a:solidFill>
                <a:highlight>
                  <a:srgbClr val="2B2B2B"/>
                </a:highlight>
                <a:latin typeface="Courier New"/>
                <a:ea typeface="Courier New"/>
                <a:cs typeface="Courier New"/>
                <a:sym typeface="Courier New"/>
              </a:rPr>
              <a:t>{ it</a:t>
            </a:r>
            <a:r>
              <a:rPr lang="es" sz="1200">
                <a:solidFill>
                  <a:srgbClr val="A9B7C6"/>
                </a:solidFill>
                <a:highlight>
                  <a:srgbClr val="2B2B2B"/>
                </a:highlight>
                <a:latin typeface="Courier New"/>
                <a:ea typeface="Courier New"/>
                <a:cs typeface="Courier New"/>
                <a:sym typeface="Courier New"/>
              </a:rPr>
              <a:t>.</a:t>
            </a:r>
            <a:r>
              <a:rPr lang="es" sz="1200">
                <a:solidFill>
                  <a:srgbClr val="9876AA"/>
                </a:solidFill>
                <a:highlight>
                  <a:srgbClr val="2B2B2B"/>
                </a:highlight>
                <a:latin typeface="Courier New"/>
                <a:ea typeface="Courier New"/>
                <a:cs typeface="Courier New"/>
                <a:sym typeface="Courier New"/>
              </a:rPr>
              <a:t>length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4 </a:t>
            </a:r>
            <a:r>
              <a:rPr b="1" lang="es" sz="1200">
                <a:solidFill>
                  <a:srgbClr val="A9B7C6"/>
                </a:solidFill>
                <a:highlight>
                  <a:srgbClr val="2B2B2B"/>
                </a:highlight>
                <a:latin typeface="Courier New"/>
                <a:ea typeface="Courier New"/>
                <a:cs typeface="Courier New"/>
                <a:sym typeface="Courier New"/>
              </a:rPr>
              <a:t>}</a:t>
            </a:r>
            <a:endParaRPr b="1"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br>
              <a:rPr lang="es" sz="1000"/>
            </a:br>
            <a:r>
              <a:rPr lang="es" sz="1000"/>
              <a:t>Tanto listaAMayusculas como listaCuatroLetras son nuevas listas</a:t>
            </a:r>
            <a:endParaRPr sz="10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4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Lambdas: Filters II</a:t>
            </a:r>
            <a:endParaRPr/>
          </a:p>
        </p:txBody>
      </p:sp>
      <p:sp>
        <p:nvSpPr>
          <p:cNvPr id="769" name="Google Shape;769;p125"/>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Para evitar la realización de copias, es posible utilizar “Lazys”. En este caso se mantiene la lista original y se itera sobre ella.</a:t>
            </a:r>
            <a:endParaRPr sz="1400"/>
          </a:p>
          <a:p>
            <a:pPr indent="45720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lazyMayuscula </a:t>
            </a:r>
            <a:r>
              <a:rPr lang="es" sz="1200">
                <a:solidFill>
                  <a:srgbClr val="A9B7C6"/>
                </a:solidFill>
                <a:highlight>
                  <a:srgbClr val="2B2B2B"/>
                </a:highlight>
                <a:latin typeface="Courier New"/>
                <a:ea typeface="Courier New"/>
                <a:cs typeface="Courier New"/>
                <a:sym typeface="Courier New"/>
              </a:rPr>
              <a:t>= </a:t>
            </a:r>
            <a:r>
              <a:rPr lang="es" sz="1200">
                <a:solidFill>
                  <a:srgbClr val="1C8C92"/>
                </a:solidFill>
                <a:highlight>
                  <a:srgbClr val="2B2B2B"/>
                </a:highlight>
                <a:latin typeface="Courier New"/>
                <a:ea typeface="Courier New"/>
                <a:cs typeface="Courier New"/>
                <a:sym typeface="Courier New"/>
              </a:rPr>
              <a:t>colores</a:t>
            </a:r>
            <a:r>
              <a:rPr lang="es" sz="1200">
                <a:solidFill>
                  <a:srgbClr val="A9B7C6"/>
                </a:solidFill>
                <a:highlight>
                  <a:srgbClr val="2B2B2B"/>
                </a:highlight>
                <a:latin typeface="Courier New"/>
                <a:ea typeface="Courier New"/>
                <a:cs typeface="Courier New"/>
                <a:sym typeface="Courier New"/>
              </a:rPr>
              <a:t>.</a:t>
            </a:r>
            <a:r>
              <a:rPr i="1" lang="es" sz="1200">
                <a:solidFill>
                  <a:srgbClr val="FFC66D"/>
                </a:solidFill>
                <a:highlight>
                  <a:srgbClr val="2B2B2B"/>
                </a:highlight>
                <a:latin typeface="Courier New"/>
                <a:ea typeface="Courier New"/>
                <a:cs typeface="Courier New"/>
                <a:sym typeface="Courier New"/>
              </a:rPr>
              <a:t>asSequence</a:t>
            </a:r>
            <a:r>
              <a:rPr lang="es" sz="1200">
                <a:solidFill>
                  <a:srgbClr val="A9B7C6"/>
                </a:solidFill>
                <a:highlight>
                  <a:srgbClr val="2B2B2B"/>
                </a:highlight>
                <a:latin typeface="Courier New"/>
                <a:ea typeface="Courier New"/>
                <a:cs typeface="Courier New"/>
                <a:sym typeface="Courier New"/>
              </a:rPr>
              <a:t>().</a:t>
            </a:r>
            <a:r>
              <a:rPr i="1" lang="es" sz="1200">
                <a:solidFill>
                  <a:srgbClr val="FFC66D"/>
                </a:solidFill>
                <a:highlight>
                  <a:srgbClr val="2B2B2B"/>
                </a:highlight>
                <a:latin typeface="Courier New"/>
                <a:ea typeface="Courier New"/>
                <a:cs typeface="Courier New"/>
                <a:sym typeface="Courier New"/>
              </a:rPr>
              <a:t>filter </a:t>
            </a:r>
            <a:r>
              <a:rPr b="1" lang="es" sz="1200">
                <a:solidFill>
                  <a:srgbClr val="A9B7C6"/>
                </a:solidFill>
                <a:highlight>
                  <a:srgbClr val="2B2B2B"/>
                </a:highlight>
                <a:latin typeface="Courier New"/>
                <a:ea typeface="Courier New"/>
                <a:cs typeface="Courier New"/>
                <a:sym typeface="Courier New"/>
              </a:rPr>
              <a:t>{ it</a:t>
            </a:r>
            <a:r>
              <a:rPr lang="es" sz="1200">
                <a:solidFill>
                  <a:srgbClr val="A9B7C6"/>
                </a:solidFill>
                <a:highlight>
                  <a:srgbClr val="2B2B2B"/>
                </a:highlight>
                <a:latin typeface="Courier New"/>
                <a:ea typeface="Courier New"/>
                <a:cs typeface="Courier New"/>
                <a:sym typeface="Courier New"/>
              </a:rPr>
              <a:t>.</a:t>
            </a:r>
            <a:r>
              <a:rPr i="1" lang="es" sz="1200">
                <a:solidFill>
                  <a:srgbClr val="FFC66D"/>
                </a:solidFill>
                <a:highlight>
                  <a:srgbClr val="2B2B2B"/>
                </a:highlight>
                <a:latin typeface="Courier New"/>
                <a:ea typeface="Courier New"/>
                <a:cs typeface="Courier New"/>
                <a:sym typeface="Courier New"/>
              </a:rPr>
              <a:t>contains</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a:t>
            </a:r>
            <a:r>
              <a:rPr lang="es" sz="1200">
                <a:solidFill>
                  <a:srgbClr val="A9B7C6"/>
                </a:solidFill>
                <a:highlight>
                  <a:srgbClr val="2B2B2B"/>
                </a:highlight>
                <a:latin typeface="Courier New"/>
                <a:ea typeface="Courier New"/>
                <a:cs typeface="Courier New"/>
                <a:sym typeface="Courier New"/>
              </a:rPr>
              <a:t>) </a:t>
            </a:r>
            <a:r>
              <a:rPr b="1" lang="es" sz="1200">
                <a:solidFill>
                  <a:srgbClr val="A9B7C6"/>
                </a:solidFill>
                <a:highlight>
                  <a:srgbClr val="2B2B2B"/>
                </a:highlight>
                <a:latin typeface="Courier New"/>
                <a:ea typeface="Courier New"/>
                <a:cs typeface="Courier New"/>
                <a:sym typeface="Courier New"/>
              </a:rPr>
              <a:t>}</a:t>
            </a:r>
            <a:br>
              <a:rPr b="1" lang="es" sz="1200">
                <a:solidFill>
                  <a:srgbClr val="A9B7C6"/>
                </a:solidFill>
                <a:highlight>
                  <a:srgbClr val="2B2B2B"/>
                </a:highlight>
                <a:latin typeface="Courier New"/>
                <a:ea typeface="Courier New"/>
                <a:cs typeface="Courier New"/>
                <a:sym typeface="Courier New"/>
              </a:rPr>
            </a:br>
            <a:endParaRPr b="1" sz="12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A diferencia del anterior, no permite realizar un println sobre un elemento “lazy”. </a:t>
            </a:r>
            <a:endParaRPr sz="1400"/>
          </a:p>
          <a:p>
            <a:pPr indent="457200" lvl="0" marL="0" rtl="0" algn="l">
              <a:spcBef>
                <a:spcPts val="1200"/>
              </a:spcBef>
              <a:spcAft>
                <a:spcPts val="0"/>
              </a:spcAft>
              <a:buClr>
                <a:schemeClr val="dk1"/>
              </a:buClr>
              <a:buSzPts val="1100"/>
              <a:buFont typeface="Arial"/>
              <a:buNone/>
            </a:pP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lazyMayuscula</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endParaRPr sz="12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En cambio se si se puede iterar sobre los valores</a:t>
            </a:r>
            <a:endParaRPr sz="1400"/>
          </a:p>
          <a:p>
            <a:pPr indent="457200" lvl="0" marL="0" rtl="0" algn="l">
              <a:spcBef>
                <a:spcPts val="1200"/>
              </a:spcBef>
              <a:spcAft>
                <a:spcPts val="0"/>
              </a:spcAft>
              <a:buClr>
                <a:schemeClr val="dk1"/>
              </a:buClr>
              <a:buSzPts val="1100"/>
              <a:buFont typeface="Arial"/>
              <a:buNone/>
            </a:pPr>
            <a:r>
              <a:rPr lang="es" sz="1200">
                <a:solidFill>
                  <a:srgbClr val="1C8C92"/>
                </a:solidFill>
                <a:highlight>
                  <a:srgbClr val="2B2B2B"/>
                </a:highlight>
                <a:latin typeface="Courier New"/>
                <a:ea typeface="Courier New"/>
                <a:cs typeface="Courier New"/>
                <a:sym typeface="Courier New"/>
              </a:rPr>
              <a:t>lazyMayuscula</a:t>
            </a:r>
            <a:r>
              <a:rPr lang="es" sz="1200">
                <a:solidFill>
                  <a:srgbClr val="A9B7C6"/>
                </a:solidFill>
                <a:highlight>
                  <a:srgbClr val="2B2B2B"/>
                </a:highlight>
                <a:latin typeface="Courier New"/>
                <a:ea typeface="Courier New"/>
                <a:cs typeface="Courier New"/>
                <a:sym typeface="Courier New"/>
              </a:rPr>
              <a:t>.</a:t>
            </a:r>
            <a:r>
              <a:rPr i="1" lang="es" sz="1200">
                <a:solidFill>
                  <a:srgbClr val="FFC66D"/>
                </a:solidFill>
                <a:highlight>
                  <a:srgbClr val="2B2B2B"/>
                </a:highlight>
                <a:latin typeface="Courier New"/>
                <a:ea typeface="Courier New"/>
                <a:cs typeface="Courier New"/>
                <a:sym typeface="Courier New"/>
              </a:rPr>
              <a:t>forEach </a:t>
            </a:r>
            <a:r>
              <a:rPr b="1" lang="es" sz="1200">
                <a:solidFill>
                  <a:srgbClr val="A9B7C6"/>
                </a:solidFill>
                <a:highlight>
                  <a:srgbClr val="2B2B2B"/>
                </a:highlight>
                <a:latin typeface="Courier New"/>
                <a:ea typeface="Courier New"/>
                <a:cs typeface="Courier New"/>
                <a:sym typeface="Courier New"/>
              </a:rPr>
              <a:t>{</a:t>
            </a:r>
            <a:r>
              <a:rPr i="1" lang="es" sz="1200">
                <a:solidFill>
                  <a:srgbClr val="38B784"/>
                </a:solidFill>
                <a:highlight>
                  <a:srgbClr val="2B2B2B"/>
                </a:highlight>
                <a:latin typeface="Courier New"/>
                <a:ea typeface="Courier New"/>
                <a:cs typeface="Courier New"/>
                <a:sym typeface="Courier New"/>
              </a:rPr>
              <a:t>print</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b="1" lang="es" sz="1200">
                <a:solidFill>
                  <a:srgbClr val="A9B7C6"/>
                </a:solidFill>
                <a:highlight>
                  <a:srgbClr val="2B2B2B"/>
                </a:highlight>
                <a:latin typeface="Courier New"/>
                <a:ea typeface="Courier New"/>
                <a:cs typeface="Courier New"/>
                <a:sym typeface="Courier New"/>
              </a:rPr>
              <a:t>it </a:t>
            </a:r>
            <a:r>
              <a:rPr lang="es" sz="1200">
                <a:solidFill>
                  <a:srgbClr val="6A8759"/>
                </a:solidFill>
                <a:highlight>
                  <a:srgbClr val="2B2B2B"/>
                </a:highlight>
                <a:latin typeface="Courier New"/>
                <a:ea typeface="Courier New"/>
                <a:cs typeface="Courier New"/>
                <a:sym typeface="Courier New"/>
              </a:rPr>
              <a:t>"</a:t>
            </a:r>
            <a:r>
              <a:rPr lang="es" sz="1200">
                <a:solidFill>
                  <a:srgbClr val="A9B7C6"/>
                </a:solidFill>
                <a:highlight>
                  <a:srgbClr val="2B2B2B"/>
                </a:highlight>
                <a:latin typeface="Courier New"/>
                <a:ea typeface="Courier New"/>
                <a:cs typeface="Courier New"/>
                <a:sym typeface="Courier New"/>
              </a:rPr>
              <a:t>)</a:t>
            </a:r>
            <a:r>
              <a:rPr b="1" lang="es" sz="1200">
                <a:solidFill>
                  <a:srgbClr val="A9B7C6"/>
                </a:solidFill>
                <a:highlight>
                  <a:srgbClr val="2B2B2B"/>
                </a:highlight>
                <a:latin typeface="Courier New"/>
                <a:ea typeface="Courier New"/>
                <a:cs typeface="Courier New"/>
                <a:sym typeface="Courier New"/>
              </a:rPr>
              <a:t>}</a:t>
            </a:r>
            <a:endParaRPr b="1"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Intellij</a:t>
            </a:r>
            <a:br>
              <a:rPr lang="es" sz="3000"/>
            </a:br>
            <a:r>
              <a:rPr lang="es" sz="3000"/>
              <a:t>Instalación y Primeros Pasos</a:t>
            </a:r>
            <a:endParaRPr sz="30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6"/>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Este proyecto resumen contiene varios ejemplos sobre filters</a:t>
            </a:r>
            <a:endParaRPr/>
          </a:p>
        </p:txBody>
      </p:sp>
      <p:sp>
        <p:nvSpPr>
          <p:cNvPr id="775" name="Google Shape;775;p126"/>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3">
                  <a:extLst>
                    <a:ext uri="{A12FA001-AC4F-418D-AE19-62706E023703}">
                      <ahyp:hlinkClr val="tx"/>
                    </a:ext>
                  </a:extLst>
                </a:hlinkClick>
              </a:rPr>
              <a:t>https://github.com/carlosbellmont/ejemplo_basico_6_kotlin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7"/>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Filters I</a:t>
            </a:r>
            <a:endParaRPr/>
          </a:p>
          <a:p>
            <a:pPr indent="0" lvl="0" marL="0" rtl="0" algn="l">
              <a:spcBef>
                <a:spcPts val="1200"/>
              </a:spcBef>
              <a:spcAft>
                <a:spcPts val="0"/>
              </a:spcAft>
              <a:buNone/>
            </a:pPr>
            <a:r>
              <a:rPr lang="es"/>
              <a:t>Descarga el siguiente fichero y realiza los ejercicios que se proponen </a:t>
            </a:r>
            <a:r>
              <a:rPr lang="es" u="sng">
                <a:solidFill>
                  <a:schemeClr val="hlink"/>
                </a:solidFill>
                <a:hlinkClick r:id="rId3"/>
              </a:rPr>
              <a:t>aquí</a:t>
            </a:r>
            <a:r>
              <a:rPr lang="es"/>
              <a: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81" name="Google Shape;781;p127"/>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4"/>
              </a:rPr>
              <a:t>https://github.com/carlosbellmont/EjercicioCiudades</a:t>
            </a:r>
            <a:endParaRPr sz="11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28"/>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Filters II</a:t>
            </a:r>
            <a:endParaRPr/>
          </a:p>
          <a:p>
            <a:pPr indent="0" lvl="0" marL="0" rtl="0" algn="l">
              <a:spcBef>
                <a:spcPts val="1200"/>
              </a:spcBef>
              <a:spcAft>
                <a:spcPts val="0"/>
              </a:spcAft>
              <a:buNone/>
            </a:pPr>
            <a:r>
              <a:rPr lang="es"/>
              <a:t>Descarga el siguiente fichero y realiza los ejercicios que se proponen </a:t>
            </a:r>
            <a:r>
              <a:rPr lang="es" u="sng">
                <a:solidFill>
                  <a:schemeClr val="hlink"/>
                </a:solidFill>
                <a:hlinkClick r:id="rId3"/>
              </a:rPr>
              <a:t>aquí</a:t>
            </a:r>
            <a:r>
              <a:rPr lang="es"/>
              <a: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87" name="Google Shape;787;p128"/>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4"/>
              </a:rPr>
              <a:t>https://github.com/carlosbellmont/ejemplo_basico_6_kotlin</a:t>
            </a:r>
            <a:endParaRPr sz="11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9"/>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Clases</a:t>
            </a:r>
            <a:endParaRPr b="1" sz="30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0"/>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¿Que es una clase?</a:t>
            </a:r>
            <a:endParaRPr/>
          </a:p>
        </p:txBody>
      </p:sp>
      <p:sp>
        <p:nvSpPr>
          <p:cNvPr id="798" name="Google Shape;798;p130"/>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Las clases son una combinación de variables y funciones. Las variables almacenan los datos y las funciones indican cómo interactuar con ellas.</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s" sz="1400"/>
              <a:t>Se podría entender cómo una caja con su manual de instrucciones. </a:t>
            </a:r>
            <a:endParaRPr sz="1400"/>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pic>
        <p:nvPicPr>
          <p:cNvPr id="799" name="Google Shape;799;p130"/>
          <p:cNvPicPr preferRelativeResize="0"/>
          <p:nvPr/>
        </p:nvPicPr>
        <p:blipFill>
          <a:blip r:embed="rId3">
            <a:alphaModFix/>
          </a:blip>
          <a:stretch>
            <a:fillRect/>
          </a:stretch>
        </p:blipFill>
        <p:spPr>
          <a:xfrm>
            <a:off x="851700" y="2456975"/>
            <a:ext cx="5143500" cy="1371600"/>
          </a:xfrm>
          <a:prstGeom prst="rect">
            <a:avLst/>
          </a:prstGeom>
          <a:noFill/>
          <a:ln>
            <a:noFill/>
          </a:ln>
        </p:spPr>
      </p:pic>
      <p:pic>
        <p:nvPicPr>
          <p:cNvPr id="800" name="Google Shape;800;p130"/>
          <p:cNvPicPr preferRelativeResize="0"/>
          <p:nvPr/>
        </p:nvPicPr>
        <p:blipFill>
          <a:blip r:embed="rId4">
            <a:alphaModFix/>
          </a:blip>
          <a:stretch>
            <a:fillRect/>
          </a:stretch>
        </p:blipFill>
        <p:spPr>
          <a:xfrm>
            <a:off x="6961100" y="2857975"/>
            <a:ext cx="1310700" cy="1310700"/>
          </a:xfrm>
          <a:prstGeom prst="rect">
            <a:avLst/>
          </a:prstGeom>
          <a:noFill/>
          <a:ln>
            <a:noFill/>
          </a:ln>
        </p:spPr>
      </p:pic>
      <p:sp>
        <p:nvSpPr>
          <p:cNvPr id="801" name="Google Shape;801;p130"/>
          <p:cNvSpPr/>
          <p:nvPr/>
        </p:nvSpPr>
        <p:spPr>
          <a:xfrm>
            <a:off x="6367425" y="3017525"/>
            <a:ext cx="449400" cy="25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0"/>
          <p:cNvSpPr txBox="1"/>
          <p:nvPr/>
        </p:nvSpPr>
        <p:spPr>
          <a:xfrm>
            <a:off x="6961100" y="2456975"/>
            <a:ext cx="131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Function</a:t>
            </a:r>
            <a:endParaRPr b="1" sz="1800">
              <a:solidFill>
                <a:schemeClr val="dk1"/>
              </a:solidFill>
            </a:endParaRPr>
          </a:p>
        </p:txBody>
      </p:sp>
      <p:sp>
        <p:nvSpPr>
          <p:cNvPr id="803" name="Google Shape;803;p130"/>
          <p:cNvSpPr/>
          <p:nvPr/>
        </p:nvSpPr>
        <p:spPr>
          <a:xfrm>
            <a:off x="6899600" y="2456975"/>
            <a:ext cx="1433700" cy="17109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0"/>
          <p:cNvSpPr/>
          <p:nvPr/>
        </p:nvSpPr>
        <p:spPr>
          <a:xfrm>
            <a:off x="8416075" y="3017525"/>
            <a:ext cx="449400" cy="25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0"/>
          <p:cNvSpPr txBox="1"/>
          <p:nvPr>
            <p:ph idx="4294967295" type="body"/>
          </p:nvPr>
        </p:nvSpPr>
        <p:spPr>
          <a:xfrm>
            <a:off x="6078425" y="2918675"/>
            <a:ext cx="499500" cy="57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400"/>
              <a:t>+</a:t>
            </a:r>
            <a:endParaRPr sz="14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1"/>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¿Atributos?</a:t>
            </a:r>
            <a:endParaRPr/>
          </a:p>
        </p:txBody>
      </p:sp>
      <p:sp>
        <p:nvSpPr>
          <p:cNvPr id="811" name="Google Shape;811;p131"/>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1400"/>
              <a:t>Los </a:t>
            </a:r>
            <a:r>
              <a:rPr b="1" lang="es" sz="1400"/>
              <a:t>atributos </a:t>
            </a:r>
            <a:r>
              <a:rPr lang="es" sz="1400"/>
              <a:t>son las </a:t>
            </a:r>
            <a:r>
              <a:rPr b="1" lang="es" sz="1400"/>
              <a:t>variables </a:t>
            </a:r>
            <a:r>
              <a:rPr lang="es" sz="1400"/>
              <a:t>que conforman una clase. Los hay públicos y privados:</a:t>
            </a:r>
            <a:endParaRPr sz="1400"/>
          </a:p>
          <a:p>
            <a:pPr indent="-317500" lvl="0" marL="457200" rtl="0" algn="l">
              <a:spcBef>
                <a:spcPts val="1200"/>
              </a:spcBef>
              <a:spcAft>
                <a:spcPts val="0"/>
              </a:spcAft>
              <a:buSzPts val="1400"/>
              <a:buChar char="●"/>
            </a:pPr>
            <a:r>
              <a:rPr lang="es" sz="1400"/>
              <a:t>Un atributo público es accesible desde fuera de la clase.</a:t>
            </a:r>
            <a:endParaRPr sz="1400"/>
          </a:p>
          <a:p>
            <a:pPr indent="-317500" lvl="0" marL="457200" rtl="0" algn="l">
              <a:spcBef>
                <a:spcPts val="0"/>
              </a:spcBef>
              <a:spcAft>
                <a:spcPts val="0"/>
              </a:spcAft>
              <a:buSzPts val="1400"/>
              <a:buChar char="●"/>
            </a:pPr>
            <a:r>
              <a:rPr lang="es" sz="1400"/>
              <a:t>Un atributo privado no es accesible desde fuera de la clase.</a:t>
            </a:r>
            <a:endParaRPr sz="1400"/>
          </a:p>
          <a:p>
            <a:pPr indent="-317500" lvl="0" marL="457200" rtl="0" algn="l">
              <a:spcBef>
                <a:spcPts val="0"/>
              </a:spcBef>
              <a:spcAft>
                <a:spcPts val="0"/>
              </a:spcAft>
              <a:buSzPts val="1400"/>
              <a:buChar char="●"/>
            </a:pPr>
            <a:r>
              <a:rPr lang="es" sz="1400"/>
              <a:t>Todos los atributos (públicos y privados) son accesibles dentro de la clase.</a:t>
            </a:r>
            <a:endParaRPr sz="1400"/>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2"/>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¿Métodos?</a:t>
            </a:r>
            <a:endParaRPr/>
          </a:p>
        </p:txBody>
      </p:sp>
      <p:sp>
        <p:nvSpPr>
          <p:cNvPr id="817" name="Google Shape;817;p132"/>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1400"/>
              <a:t>Los </a:t>
            </a:r>
            <a:r>
              <a:rPr b="1" lang="es" sz="1400"/>
              <a:t>métodos </a:t>
            </a:r>
            <a:r>
              <a:rPr lang="es" sz="1400"/>
              <a:t>son las </a:t>
            </a:r>
            <a:r>
              <a:rPr b="1" lang="es" sz="1400"/>
              <a:t>funciones </a:t>
            </a:r>
            <a:r>
              <a:rPr lang="es" sz="1400"/>
              <a:t>que conforman una clase. Los hay públicos y privados:</a:t>
            </a:r>
            <a:endParaRPr sz="1400"/>
          </a:p>
          <a:p>
            <a:pPr indent="-317500" lvl="0" marL="457200" rtl="0" algn="l">
              <a:spcBef>
                <a:spcPts val="1200"/>
              </a:spcBef>
              <a:spcAft>
                <a:spcPts val="0"/>
              </a:spcAft>
              <a:buSzPts val="1400"/>
              <a:buChar char="●"/>
            </a:pPr>
            <a:r>
              <a:rPr lang="es" sz="1400"/>
              <a:t>Un método público es accesible desde fuera de la clase.</a:t>
            </a:r>
            <a:endParaRPr sz="1400"/>
          </a:p>
          <a:p>
            <a:pPr indent="-317500" lvl="0" marL="457200" rtl="0" algn="l">
              <a:spcBef>
                <a:spcPts val="0"/>
              </a:spcBef>
              <a:spcAft>
                <a:spcPts val="0"/>
              </a:spcAft>
              <a:buSzPts val="1400"/>
              <a:buChar char="●"/>
            </a:pPr>
            <a:r>
              <a:rPr lang="es" sz="1400"/>
              <a:t>Un método privado no es accesible desde fuera de la clase.</a:t>
            </a:r>
            <a:endParaRPr sz="1400"/>
          </a:p>
          <a:p>
            <a:pPr indent="-317500" lvl="0" marL="457200" rtl="0" algn="l">
              <a:spcBef>
                <a:spcPts val="0"/>
              </a:spcBef>
              <a:spcAft>
                <a:spcPts val="0"/>
              </a:spcAft>
              <a:buSzPts val="1400"/>
              <a:buChar char="●"/>
            </a:pPr>
            <a:r>
              <a:rPr lang="es" sz="1400"/>
              <a:t>Todos los métodos (públicos y privados) son accesibles dentro de la clase.</a:t>
            </a:r>
            <a:endParaRPr sz="1400"/>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¿Objeto?</a:t>
            </a:r>
            <a:endParaRPr/>
          </a:p>
        </p:txBody>
      </p:sp>
      <p:sp>
        <p:nvSpPr>
          <p:cNvPr id="823" name="Google Shape;823;p133"/>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Un objeto es una instancia de una clase. En otras palabras; </a:t>
            </a:r>
            <a:endParaRPr sz="1400"/>
          </a:p>
          <a:p>
            <a:pPr indent="-317500" lvl="0" marL="457200" rtl="0" algn="l">
              <a:spcBef>
                <a:spcPts val="1200"/>
              </a:spcBef>
              <a:spcAft>
                <a:spcPts val="0"/>
              </a:spcAft>
              <a:buSzPts val="1400"/>
              <a:buChar char="●"/>
            </a:pPr>
            <a:r>
              <a:rPr lang="es" sz="1400"/>
              <a:t>Una variable del tipo de la clase.</a:t>
            </a:r>
            <a:endParaRPr sz="1400"/>
          </a:p>
          <a:p>
            <a:pPr indent="-317500" lvl="0" marL="457200" rtl="0" algn="l">
              <a:spcBef>
                <a:spcPts val="0"/>
              </a:spcBef>
              <a:spcAft>
                <a:spcPts val="0"/>
              </a:spcAft>
              <a:buSzPts val="1400"/>
              <a:buChar char="●"/>
            </a:pPr>
            <a:r>
              <a:rPr lang="es" sz="1400"/>
              <a:t>Para una clase puede haber múltiples objetos.</a:t>
            </a:r>
            <a:endParaRPr sz="1400"/>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4"/>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Este proyecto resumen contiene un ejemplo de cómo crear una clase y de cómo usarla, incluyendo una explicación de los métodos privados y públicos.</a:t>
            </a:r>
            <a:endParaRPr sz="1400"/>
          </a:p>
          <a:p>
            <a:pPr indent="0" lvl="0" marL="0" rtl="0" algn="l">
              <a:spcBef>
                <a:spcPts val="1200"/>
              </a:spcBef>
              <a:spcAft>
                <a:spcPts val="1200"/>
              </a:spcAft>
              <a:buNone/>
            </a:pPr>
            <a:r>
              <a:t/>
            </a:r>
            <a:endParaRPr/>
          </a:p>
        </p:txBody>
      </p:sp>
      <p:sp>
        <p:nvSpPr>
          <p:cNvPr id="829" name="Google Shape;829;p134"/>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https://github.com/carlosbellmont/IntroduccionClases</a:t>
            </a:r>
            <a:endParaRPr sz="11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35"/>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Vamos a mostrar las </a:t>
            </a:r>
            <a:r>
              <a:rPr lang="es"/>
              <a:t>estadísticas</a:t>
            </a:r>
            <a:r>
              <a:rPr lang="es"/>
              <a:t> de un videojuego. </a:t>
            </a:r>
            <a:endParaRPr/>
          </a:p>
          <a:p>
            <a:pPr indent="0" lvl="0" marL="0" rtl="0" algn="l">
              <a:spcBef>
                <a:spcPts val="1200"/>
              </a:spcBef>
              <a:spcAft>
                <a:spcPts val="0"/>
              </a:spcAft>
              <a:buNone/>
            </a:pPr>
            <a:r>
              <a:rPr lang="es"/>
              <a:t>Tenemos a los jugadores, los cuales tienen unas </a:t>
            </a:r>
            <a:r>
              <a:rPr lang="es"/>
              <a:t>estadísticas</a:t>
            </a:r>
            <a:r>
              <a:rPr lang="es"/>
              <a:t> de juego. Además del nombre, los jugadores tienen un número de partidas jugadas, número de horas jugadas, número de </a:t>
            </a:r>
            <a:r>
              <a:rPr lang="es"/>
              <a:t>kills</a:t>
            </a:r>
            <a:r>
              <a:rPr lang="es"/>
              <a:t>, número de dead y K/D (ratio kill - dead).</a:t>
            </a:r>
            <a:endParaRPr/>
          </a:p>
          <a:p>
            <a:pPr indent="0" lvl="0" marL="0" rtl="0" algn="l">
              <a:spcBef>
                <a:spcPts val="1200"/>
              </a:spcBef>
              <a:spcAft>
                <a:spcPts val="0"/>
              </a:spcAft>
              <a:buNone/>
            </a:pPr>
            <a:r>
              <a:rPr lang="es"/>
              <a:t>Crea una clase jugadores con los datos requeridos. </a:t>
            </a:r>
            <a:endParaRPr/>
          </a:p>
          <a:p>
            <a:pPr indent="0" lvl="0" marL="0" rtl="0" algn="l">
              <a:spcBef>
                <a:spcPts val="1200"/>
              </a:spcBef>
              <a:spcAft>
                <a:spcPts val="0"/>
              </a:spcAft>
              <a:buNone/>
            </a:pPr>
            <a:r>
              <a:rPr lang="es"/>
              <a:t>Crea lo necesario para poder crear por teclado un jugador por teclado.</a:t>
            </a:r>
            <a:endParaRPr/>
          </a:p>
          <a:p>
            <a:pPr indent="0" lvl="0" marL="0" rtl="0" algn="l">
              <a:spcBef>
                <a:spcPts val="1200"/>
              </a:spcBef>
              <a:spcAft>
                <a:spcPts val="1200"/>
              </a:spcAft>
              <a:buNone/>
            </a:pPr>
            <a:r>
              <a:rPr lang="es"/>
              <a:t>Muestra las </a:t>
            </a:r>
            <a:r>
              <a:rPr lang="es"/>
              <a:t>estadísticas</a:t>
            </a:r>
            <a:r>
              <a:rPr lang="es"/>
              <a:t> por pantalla de todos los jugadores.</a:t>
            </a:r>
            <a:endParaRPr/>
          </a:p>
        </p:txBody>
      </p:sp>
      <p:sp>
        <p:nvSpPr>
          <p:cNvPr id="835" name="Google Shape;835;p135"/>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u="sng">
                <a:solidFill>
                  <a:schemeClr val="hlink"/>
                </a:solidFill>
                <a:hlinkClick r:id="rId3"/>
              </a:rPr>
              <a:t>https://github.com/carlosbellmont/EjercicioEstadisticasJugadores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Instalación del IDE</a:t>
            </a:r>
            <a:endParaRPr/>
          </a:p>
        </p:txBody>
      </p:sp>
      <p:sp>
        <p:nvSpPr>
          <p:cNvPr id="150" name="Google Shape;150;p28"/>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Nuestro IDE será IntelliJ.</a:t>
            </a:r>
            <a:endParaRPr sz="1400"/>
          </a:p>
          <a:p>
            <a:pPr indent="0" lvl="0" marL="0" rtl="0" algn="l">
              <a:spcBef>
                <a:spcPts val="1200"/>
              </a:spcBef>
              <a:spcAft>
                <a:spcPts val="0"/>
              </a:spcAft>
              <a:buNone/>
            </a:pPr>
            <a:r>
              <a:rPr lang="es" sz="1400"/>
              <a:t>Descarga la </a:t>
            </a:r>
            <a:r>
              <a:rPr b="1" lang="es" sz="1400"/>
              <a:t>versión comunity</a:t>
            </a:r>
            <a:r>
              <a:rPr lang="es" sz="1400"/>
              <a:t> desde </a:t>
            </a:r>
            <a:r>
              <a:rPr lang="es" sz="1400" u="sng">
                <a:solidFill>
                  <a:schemeClr val="hlink"/>
                </a:solidFill>
                <a:hlinkClick r:id="rId3"/>
              </a:rPr>
              <a:t>aquí</a:t>
            </a:r>
            <a:r>
              <a:rPr lang="es"/>
              <a: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1" name="Google Shape;151;p28"/>
          <p:cNvPicPr preferRelativeResize="0"/>
          <p:nvPr/>
        </p:nvPicPr>
        <p:blipFill>
          <a:blip r:embed="rId4">
            <a:alphaModFix/>
          </a:blip>
          <a:stretch>
            <a:fillRect/>
          </a:stretch>
        </p:blipFill>
        <p:spPr>
          <a:xfrm>
            <a:off x="7746450" y="1122525"/>
            <a:ext cx="1085850" cy="10858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36"/>
          <p:cNvSpPr txBox="1"/>
          <p:nvPr>
            <p:ph idx="1" type="body"/>
          </p:nvPr>
        </p:nvSpPr>
        <p:spPr>
          <a:xfrm>
            <a:off x="464100" y="1056150"/>
            <a:ext cx="8298300" cy="2938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Crea una clase dado. </a:t>
            </a:r>
            <a:endParaRPr/>
          </a:p>
          <a:p>
            <a:pPr indent="0" lvl="0" marL="0" rtl="0" algn="l">
              <a:spcBef>
                <a:spcPts val="1200"/>
              </a:spcBef>
              <a:spcAft>
                <a:spcPts val="0"/>
              </a:spcAft>
              <a:buNone/>
            </a:pPr>
            <a:r>
              <a:rPr lang="es"/>
              <a:t>Tendrá que tener un número mínimo y máximo que sean privados. Crea una función que permita cambiar estos dos valores a la vez.</a:t>
            </a:r>
            <a:endParaRPr/>
          </a:p>
          <a:p>
            <a:pPr indent="0" lvl="0" marL="0" rtl="0" algn="l">
              <a:spcBef>
                <a:spcPts val="1200"/>
              </a:spcBef>
              <a:spcAft>
                <a:spcPts val="0"/>
              </a:spcAft>
              <a:buNone/>
            </a:pPr>
            <a:r>
              <a:rPr lang="es"/>
              <a:t>Haz una función que se llame tiradaUnica que devuelve un resultado dentro del rango del dado.</a:t>
            </a:r>
            <a:endParaRPr/>
          </a:p>
          <a:p>
            <a:pPr indent="0" lvl="0" marL="0" rtl="0" algn="l">
              <a:spcBef>
                <a:spcPts val="1200"/>
              </a:spcBef>
              <a:spcAft>
                <a:spcPts val="0"/>
              </a:spcAft>
              <a:buNone/>
            </a:pPr>
            <a:r>
              <a:rPr lang="es"/>
              <a:t>Haz una función </a:t>
            </a:r>
            <a:r>
              <a:rPr lang="es"/>
              <a:t>que se llame tiradaMultiple. En este caso se tirará dos veces el dato y devolverá la suma de los dos números salvo que haya obtenido dos números iguales, en ese caso devolverá la multiplicación de ambos números.</a:t>
            </a:r>
            <a:endParaRPr/>
          </a:p>
          <a:p>
            <a:pPr indent="0" lvl="0" marL="0" rtl="0" algn="l">
              <a:spcBef>
                <a:spcPts val="1200"/>
              </a:spcBef>
              <a:spcAft>
                <a:spcPts val="0"/>
              </a:spcAft>
              <a:buNone/>
            </a:pPr>
            <a:r>
              <a:rPr lang="es"/>
              <a:t>Créate un segundo dado que tenga distintos valores que el anterior sin modificar el dado anterior.</a:t>
            </a:r>
            <a:endParaRPr/>
          </a:p>
          <a:p>
            <a:pPr indent="0" lvl="0" marL="0" rtl="0" algn="l">
              <a:spcBef>
                <a:spcPts val="1200"/>
              </a:spcBef>
              <a:spcAft>
                <a:spcPts val="1200"/>
              </a:spcAft>
              <a:buNone/>
            </a:pPr>
            <a:r>
              <a:rPr lang="es"/>
              <a:t>Realiza una tirada de ambos dados.</a:t>
            </a:r>
            <a:endParaRPr/>
          </a:p>
        </p:txBody>
      </p:sp>
      <p:sp>
        <p:nvSpPr>
          <p:cNvPr id="841" name="Google Shape;841;p136"/>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u="sng">
                <a:solidFill>
                  <a:schemeClr val="hlink"/>
                </a:solidFill>
                <a:hlinkClick r:id="rId3"/>
              </a:rPr>
              <a:t>https://github.com/carlosbellmont/EjercicioDados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37"/>
          <p:cNvSpPr txBox="1"/>
          <p:nvPr>
            <p:ph idx="1" type="body"/>
          </p:nvPr>
        </p:nvSpPr>
        <p:spPr>
          <a:xfrm>
            <a:off x="464100" y="1056150"/>
            <a:ext cx="8298300" cy="2938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Partiendo del ejercicio </a:t>
            </a:r>
            <a:r>
              <a:rPr lang="es" u="sng">
                <a:solidFill>
                  <a:schemeClr val="hlink"/>
                </a:solidFill>
                <a:hlinkClick r:id="rId3"/>
              </a:rPr>
              <a:t>anterior</a:t>
            </a:r>
            <a:r>
              <a:rPr lang="es"/>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Crea 100 dados con número máximo y número mínimo aleatorio en cada uno de ellos. Tira 200 veces cada dado en tirada </a:t>
            </a:r>
            <a:r>
              <a:rPr lang="es"/>
              <a:t>múltiple</a:t>
            </a:r>
            <a:r>
              <a:rPr lang="es"/>
              <a:t>.</a:t>
            </a:r>
            <a:endParaRPr/>
          </a:p>
          <a:p>
            <a:pPr indent="0" lvl="0" marL="0" rtl="0" algn="l">
              <a:spcBef>
                <a:spcPts val="1200"/>
              </a:spcBef>
              <a:spcAft>
                <a:spcPts val="0"/>
              </a:spcAft>
              <a:buNone/>
            </a:pPr>
            <a:r>
              <a:rPr lang="es"/>
              <a:t>Haz una función que devuelva la media de tiradas únicas del dado.</a:t>
            </a:r>
            <a:endParaRPr/>
          </a:p>
          <a:p>
            <a:pPr indent="0" lvl="0" marL="0" rtl="0" algn="l">
              <a:spcBef>
                <a:spcPts val="1200"/>
              </a:spcBef>
              <a:spcAft>
                <a:spcPts val="0"/>
              </a:spcAft>
              <a:buNone/>
            </a:pPr>
            <a:r>
              <a:rPr lang="es"/>
              <a:t>Haz una función que devuelva la media de tiradas dobles del dado.</a:t>
            </a:r>
            <a:r>
              <a:rPr lang="es"/>
              <a:t> </a:t>
            </a:r>
            <a:endParaRPr/>
          </a:p>
          <a:p>
            <a:pPr indent="0" lvl="0" marL="0" rtl="0" algn="l">
              <a:spcBef>
                <a:spcPts val="1200"/>
              </a:spcBef>
              <a:spcAft>
                <a:spcPts val="0"/>
              </a:spcAft>
              <a:buNone/>
            </a:pPr>
            <a:r>
              <a:rPr lang="es"/>
              <a:t>Cuando ya han tirado todos los dados, imprime la media de todos los dados y la media de ambas tiradas (múltiple y única).</a:t>
            </a:r>
            <a:endParaRPr/>
          </a:p>
          <a:p>
            <a:pPr indent="0" lvl="0" marL="0" rtl="0" algn="l">
              <a:spcBef>
                <a:spcPts val="1200"/>
              </a:spcBef>
              <a:spcAft>
                <a:spcPts val="1200"/>
              </a:spcAft>
              <a:buNone/>
            </a:pPr>
            <a:r>
              <a:rPr lang="es"/>
              <a:t>Atención! Si se cambia el rango de valores la media debe reiniciarse.</a:t>
            </a:r>
            <a:endParaRPr/>
          </a:p>
        </p:txBody>
      </p:sp>
      <p:sp>
        <p:nvSpPr>
          <p:cNvPr id="847" name="Google Shape;847;p137"/>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u="sng">
                <a:solidFill>
                  <a:schemeClr val="hlink"/>
                </a:solidFill>
                <a:hlinkClick r:id="rId4"/>
              </a:rPr>
              <a:t>https://github.com/carlosbellmont/EjercicioDadosMejorado.git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38"/>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¿Cómo inicializar un objeto?</a:t>
            </a:r>
            <a:endParaRPr/>
          </a:p>
        </p:txBody>
      </p:sp>
      <p:sp>
        <p:nvSpPr>
          <p:cNvPr id="853" name="Google Shape;853;p138"/>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Hasta ahora hemos definido las clases del siguiente modo: </a:t>
            </a:r>
            <a:r>
              <a:rPr lang="es" sz="1400">
                <a:solidFill>
                  <a:srgbClr val="CC7832"/>
                </a:solidFill>
                <a:highlight>
                  <a:srgbClr val="2B2B2B"/>
                </a:highlight>
                <a:latin typeface="Courier New"/>
                <a:ea typeface="Courier New"/>
                <a:cs typeface="Courier New"/>
                <a:sym typeface="Courier New"/>
              </a:rPr>
              <a:t>class </a:t>
            </a:r>
            <a:r>
              <a:rPr lang="es" sz="1400">
                <a:solidFill>
                  <a:srgbClr val="A9B7C6"/>
                </a:solidFill>
                <a:highlight>
                  <a:srgbClr val="2B2B2B"/>
                </a:highlight>
                <a:latin typeface="Courier New"/>
                <a:ea typeface="Courier New"/>
                <a:cs typeface="Courier New"/>
                <a:sym typeface="Courier New"/>
              </a:rPr>
              <a:t>Dado {}</a:t>
            </a:r>
            <a:endParaRPr sz="14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400"/>
              <a:t>Sin embargo es posible iniciar la clase con ciertos valores iniciales, los denominados </a:t>
            </a:r>
            <a:r>
              <a:rPr lang="es" sz="1400"/>
              <a:t>constructores</a:t>
            </a:r>
            <a:r>
              <a:rPr lang="es" sz="1400"/>
              <a:t>.</a:t>
            </a:r>
            <a:endParaRPr sz="1400"/>
          </a:p>
          <a:p>
            <a:pPr indent="0" lvl="0" marL="0" rtl="0" algn="l">
              <a:spcBef>
                <a:spcPts val="1200"/>
              </a:spcBef>
              <a:spcAft>
                <a:spcPts val="0"/>
              </a:spcAft>
              <a:buNone/>
            </a:pPr>
            <a:r>
              <a:rPr lang="es" sz="1400"/>
              <a:t>Los constructores nos permiten pasar ciertos valores q</a:t>
            </a:r>
            <a:r>
              <a:rPr lang="es" sz="1400"/>
              <a:t>ue se utilizarán para inicializar el objeto. En kotlin existen básicamente 3 tipos cada uno con sus puntos fuertes y debilidades.</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rPr lang="es" sz="1400"/>
              <a:t>Vamos a partir del código del ejercicio </a:t>
            </a:r>
            <a:r>
              <a:rPr lang="es" sz="1200" u="sng">
                <a:solidFill>
                  <a:schemeClr val="accent5"/>
                </a:solidFill>
                <a:hlinkClick r:id="rId3">
                  <a:extLst>
                    <a:ext uri="{A12FA001-AC4F-418D-AE19-62706E023703}">
                      <ahyp:hlinkClr val="tx"/>
                    </a:ext>
                  </a:extLst>
                </a:hlinkClick>
              </a:rPr>
              <a:t>https://github.com/carlosbellmont/EjercicioDadosMejorado.git</a:t>
            </a:r>
            <a:r>
              <a:rPr lang="es" sz="1400"/>
              <a:t> para ejemplificar los constructores.</a:t>
            </a:r>
            <a:endParaRPr sz="14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39"/>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¿Cómo inicializar un objeto? Forma 1</a:t>
            </a:r>
            <a:endParaRPr/>
          </a:p>
        </p:txBody>
      </p:sp>
      <p:sp>
        <p:nvSpPr>
          <p:cNvPr id="859" name="Google Shape;859;p139"/>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sz="1400">
                <a:solidFill>
                  <a:srgbClr val="CC7832"/>
                </a:solidFill>
                <a:highlight>
                  <a:srgbClr val="2B2B2B"/>
                </a:highlight>
                <a:latin typeface="Courier New"/>
                <a:ea typeface="Courier New"/>
                <a:cs typeface="Courier New"/>
                <a:sym typeface="Courier New"/>
              </a:rPr>
              <a:t>class </a:t>
            </a:r>
            <a:r>
              <a:rPr lang="es" sz="1400">
                <a:solidFill>
                  <a:srgbClr val="A9B7C6"/>
                </a:solidFill>
                <a:highlight>
                  <a:srgbClr val="2B2B2B"/>
                </a:highlight>
                <a:latin typeface="Courier New"/>
                <a:ea typeface="Courier New"/>
                <a:cs typeface="Courier New"/>
                <a:sym typeface="Courier New"/>
              </a:rPr>
              <a:t>DadoConstructorPredefinido(</a:t>
            </a:r>
            <a:r>
              <a:rPr lang="es" sz="1400">
                <a:solidFill>
                  <a:srgbClr val="5975C6"/>
                </a:solidFill>
                <a:highlight>
                  <a:srgbClr val="2B2B2B"/>
                </a:highlight>
                <a:latin typeface="Courier New"/>
                <a:ea typeface="Courier New"/>
                <a:cs typeface="Courier New"/>
                <a:sym typeface="Courier New"/>
              </a:rPr>
              <a:t>valorMin</a:t>
            </a:r>
            <a:r>
              <a:rPr lang="es" sz="1400">
                <a:solidFill>
                  <a:srgbClr val="A9B7C6"/>
                </a:solidFill>
                <a:highlight>
                  <a:srgbClr val="2B2B2B"/>
                </a:highlight>
                <a:latin typeface="Courier New"/>
                <a:ea typeface="Courier New"/>
                <a:cs typeface="Courier New"/>
                <a:sym typeface="Courier New"/>
              </a:rPr>
              <a:t>: Int = </a:t>
            </a:r>
            <a:r>
              <a:rPr lang="es" sz="1400">
                <a:solidFill>
                  <a:srgbClr val="6897BB"/>
                </a:solidFill>
                <a:highlight>
                  <a:srgbClr val="2B2B2B"/>
                </a:highlight>
                <a:latin typeface="Courier New"/>
                <a:ea typeface="Courier New"/>
                <a:cs typeface="Courier New"/>
                <a:sym typeface="Courier New"/>
              </a:rPr>
              <a:t>0</a:t>
            </a:r>
            <a:r>
              <a:rPr lang="es" sz="1400">
                <a:solidFill>
                  <a:srgbClr val="CC7832"/>
                </a:solidFill>
                <a:highlight>
                  <a:srgbClr val="2B2B2B"/>
                </a:highlight>
                <a:latin typeface="Courier New"/>
                <a:ea typeface="Courier New"/>
                <a:cs typeface="Courier New"/>
                <a:sym typeface="Courier New"/>
              </a:rPr>
              <a:t>, </a:t>
            </a:r>
            <a:r>
              <a:rPr lang="es" sz="1400">
                <a:solidFill>
                  <a:srgbClr val="5975C6"/>
                </a:solidFill>
                <a:highlight>
                  <a:srgbClr val="2B2B2B"/>
                </a:highlight>
                <a:latin typeface="Courier New"/>
                <a:ea typeface="Courier New"/>
                <a:cs typeface="Courier New"/>
                <a:sym typeface="Courier New"/>
              </a:rPr>
              <a:t>valorMax</a:t>
            </a:r>
            <a:r>
              <a:rPr lang="es" sz="1400">
                <a:solidFill>
                  <a:srgbClr val="A9B7C6"/>
                </a:solidFill>
                <a:highlight>
                  <a:srgbClr val="2B2B2B"/>
                </a:highlight>
                <a:latin typeface="Courier New"/>
                <a:ea typeface="Courier New"/>
                <a:cs typeface="Courier New"/>
                <a:sym typeface="Courier New"/>
              </a:rPr>
              <a:t>: Int = </a:t>
            </a:r>
            <a:r>
              <a:rPr lang="es" sz="1400">
                <a:solidFill>
                  <a:srgbClr val="6897BB"/>
                </a:solidFill>
                <a:highlight>
                  <a:srgbClr val="2B2B2B"/>
                </a:highlight>
                <a:latin typeface="Courier New"/>
                <a:ea typeface="Courier New"/>
                <a:cs typeface="Courier New"/>
                <a:sym typeface="Courier New"/>
              </a:rPr>
              <a:t>10</a:t>
            </a:r>
            <a:r>
              <a:rPr lang="es" sz="1400">
                <a:solidFill>
                  <a:srgbClr val="A9B7C6"/>
                </a:solidFill>
                <a:highlight>
                  <a:srgbClr val="2B2B2B"/>
                </a:highlight>
                <a:latin typeface="Courier New"/>
                <a:ea typeface="Courier New"/>
                <a:cs typeface="Courier New"/>
                <a:sym typeface="Courier New"/>
              </a:rPr>
              <a:t>) {</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A9B7C6"/>
                </a:solidFill>
                <a:highlight>
                  <a:srgbClr val="2B2B2B"/>
                </a:highlight>
                <a:latin typeface="Courier New"/>
                <a:ea typeface="Courier New"/>
                <a:cs typeface="Courier New"/>
                <a:sym typeface="Courier New"/>
              </a:rPr>
              <a:t>   </a:t>
            </a:r>
            <a:r>
              <a:rPr lang="es" sz="1400">
                <a:solidFill>
                  <a:srgbClr val="CC7832"/>
                </a:solidFill>
                <a:highlight>
                  <a:srgbClr val="2B2B2B"/>
                </a:highlight>
                <a:latin typeface="Courier New"/>
                <a:ea typeface="Courier New"/>
                <a:cs typeface="Courier New"/>
                <a:sym typeface="Courier New"/>
              </a:rPr>
              <a:t>private var </a:t>
            </a:r>
            <a:r>
              <a:rPr lang="es" sz="1400">
                <a:solidFill>
                  <a:srgbClr val="9876AA"/>
                </a:solidFill>
                <a:highlight>
                  <a:srgbClr val="2B2B2B"/>
                </a:highlight>
                <a:latin typeface="Courier New"/>
                <a:ea typeface="Courier New"/>
                <a:cs typeface="Courier New"/>
                <a:sym typeface="Courier New"/>
              </a:rPr>
              <a:t>numMin </a:t>
            </a:r>
            <a:r>
              <a:rPr lang="es" sz="1400">
                <a:solidFill>
                  <a:srgbClr val="A9B7C6"/>
                </a:solidFill>
                <a:highlight>
                  <a:srgbClr val="2B2B2B"/>
                </a:highlight>
                <a:latin typeface="Courier New"/>
                <a:ea typeface="Courier New"/>
                <a:cs typeface="Courier New"/>
                <a:sym typeface="Courier New"/>
              </a:rPr>
              <a:t>= </a:t>
            </a:r>
            <a:r>
              <a:rPr lang="es" sz="1400">
                <a:solidFill>
                  <a:srgbClr val="5975C6"/>
                </a:solidFill>
                <a:highlight>
                  <a:srgbClr val="2B2B2B"/>
                </a:highlight>
                <a:latin typeface="Courier New"/>
                <a:ea typeface="Courier New"/>
                <a:cs typeface="Courier New"/>
                <a:sym typeface="Courier New"/>
              </a:rPr>
              <a:t>valorMin</a:t>
            </a:r>
            <a:endParaRPr sz="1400">
              <a:solidFill>
                <a:srgbClr val="5975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5975C6"/>
                </a:solidFill>
                <a:highlight>
                  <a:srgbClr val="2B2B2B"/>
                </a:highlight>
                <a:latin typeface="Courier New"/>
                <a:ea typeface="Courier New"/>
                <a:cs typeface="Courier New"/>
                <a:sym typeface="Courier New"/>
              </a:rPr>
              <a:t>   </a:t>
            </a:r>
            <a:r>
              <a:rPr lang="es" sz="1400">
                <a:solidFill>
                  <a:srgbClr val="CC7832"/>
                </a:solidFill>
                <a:highlight>
                  <a:srgbClr val="2B2B2B"/>
                </a:highlight>
                <a:latin typeface="Courier New"/>
                <a:ea typeface="Courier New"/>
                <a:cs typeface="Courier New"/>
                <a:sym typeface="Courier New"/>
              </a:rPr>
              <a:t>private var </a:t>
            </a:r>
            <a:r>
              <a:rPr lang="es" sz="1400">
                <a:solidFill>
                  <a:srgbClr val="9876AA"/>
                </a:solidFill>
                <a:highlight>
                  <a:srgbClr val="2B2B2B"/>
                </a:highlight>
                <a:latin typeface="Courier New"/>
                <a:ea typeface="Courier New"/>
                <a:cs typeface="Courier New"/>
                <a:sym typeface="Courier New"/>
              </a:rPr>
              <a:t>numMax </a:t>
            </a:r>
            <a:r>
              <a:rPr lang="es" sz="1400">
                <a:solidFill>
                  <a:srgbClr val="A9B7C6"/>
                </a:solidFill>
                <a:highlight>
                  <a:srgbClr val="2B2B2B"/>
                </a:highlight>
                <a:latin typeface="Courier New"/>
                <a:ea typeface="Courier New"/>
                <a:cs typeface="Courier New"/>
                <a:sym typeface="Courier New"/>
              </a:rPr>
              <a:t>= </a:t>
            </a:r>
            <a:r>
              <a:rPr lang="es" sz="1400">
                <a:solidFill>
                  <a:srgbClr val="5975C6"/>
                </a:solidFill>
                <a:highlight>
                  <a:srgbClr val="2B2B2B"/>
                </a:highlight>
                <a:latin typeface="Courier New"/>
                <a:ea typeface="Courier New"/>
                <a:cs typeface="Courier New"/>
                <a:sym typeface="Courier New"/>
              </a:rPr>
              <a:t>valorMax</a:t>
            </a:r>
            <a:endParaRPr sz="1400">
              <a:solidFill>
                <a:srgbClr val="5975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Se debe tener en cuenta:</a:t>
            </a:r>
            <a:endParaRPr sz="1400"/>
          </a:p>
          <a:p>
            <a:pPr indent="-317500" lvl="1" marL="914400" rtl="0" algn="l">
              <a:spcBef>
                <a:spcPts val="0"/>
              </a:spcBef>
              <a:spcAft>
                <a:spcPts val="0"/>
              </a:spcAft>
              <a:buSzPts val="1400"/>
              <a:buChar char="○"/>
            </a:pPr>
            <a:r>
              <a:rPr lang="es"/>
              <a:t>No se tendrá acceso a </a:t>
            </a:r>
            <a:r>
              <a:rPr lang="es">
                <a:solidFill>
                  <a:srgbClr val="5975C6"/>
                </a:solidFill>
                <a:highlight>
                  <a:srgbClr val="2B2B2B"/>
                </a:highlight>
                <a:latin typeface="Courier New"/>
                <a:ea typeface="Courier New"/>
                <a:cs typeface="Courier New"/>
                <a:sym typeface="Courier New"/>
              </a:rPr>
              <a:t>valorMin </a:t>
            </a:r>
            <a:r>
              <a:rPr lang="es"/>
              <a:t>ni a </a:t>
            </a:r>
            <a:r>
              <a:rPr lang="es">
                <a:solidFill>
                  <a:srgbClr val="5975C6"/>
                </a:solidFill>
                <a:highlight>
                  <a:srgbClr val="2B2B2B"/>
                </a:highlight>
                <a:latin typeface="Courier New"/>
                <a:ea typeface="Courier New"/>
                <a:cs typeface="Courier New"/>
                <a:sym typeface="Courier New"/>
              </a:rPr>
              <a:t>valorMax </a:t>
            </a:r>
            <a:r>
              <a:rPr lang="es"/>
              <a:t>a dentro de las funciones. Solo se puede acceder a ellos al principio.</a:t>
            </a:r>
            <a:endParaRPr/>
          </a:p>
          <a:p>
            <a:pPr indent="-317500" lvl="1" marL="914400" rtl="0" algn="l">
              <a:spcBef>
                <a:spcPts val="0"/>
              </a:spcBef>
              <a:spcAft>
                <a:spcPts val="0"/>
              </a:spcAft>
              <a:buSzPts val="1400"/>
              <a:buChar char="○"/>
            </a:pPr>
            <a:r>
              <a:rPr lang="es"/>
              <a:t>Accederemos a las variables que nos hemos copiado equivalentes </a:t>
            </a:r>
            <a:r>
              <a:rPr lang="es">
                <a:solidFill>
                  <a:srgbClr val="9876AA"/>
                </a:solidFill>
                <a:highlight>
                  <a:srgbClr val="2B2B2B"/>
                </a:highlight>
                <a:latin typeface="Courier New"/>
                <a:ea typeface="Courier New"/>
                <a:cs typeface="Courier New"/>
                <a:sym typeface="Courier New"/>
              </a:rPr>
              <a:t>numMin </a:t>
            </a:r>
            <a:r>
              <a:rPr lang="es"/>
              <a:t>y </a:t>
            </a:r>
            <a:r>
              <a:rPr lang="es">
                <a:solidFill>
                  <a:srgbClr val="9876AA"/>
                </a:solidFill>
                <a:highlight>
                  <a:srgbClr val="2B2B2B"/>
                </a:highlight>
                <a:latin typeface="Courier New"/>
                <a:ea typeface="Courier New"/>
                <a:cs typeface="Courier New"/>
                <a:sym typeface="Courier New"/>
              </a:rPr>
              <a:t>numMax.</a:t>
            </a:r>
            <a:endParaRPr/>
          </a:p>
          <a:p>
            <a:pPr indent="-317500" lvl="1" marL="914400" rtl="0" algn="l">
              <a:spcBef>
                <a:spcPts val="0"/>
              </a:spcBef>
              <a:spcAft>
                <a:spcPts val="0"/>
              </a:spcAft>
              <a:buSzPts val="1400"/>
              <a:buChar char="○"/>
            </a:pPr>
            <a:r>
              <a:rPr lang="es"/>
              <a:t>Esta es la forma clásica de trabajar en Kotlin.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0"/>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¿Cómo inicializar un objeto? Forma 2</a:t>
            </a:r>
            <a:endParaRPr/>
          </a:p>
        </p:txBody>
      </p:sp>
      <p:sp>
        <p:nvSpPr>
          <p:cNvPr id="865" name="Google Shape;865;p140"/>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s" sz="1400">
                <a:solidFill>
                  <a:srgbClr val="CC7832"/>
                </a:solidFill>
                <a:highlight>
                  <a:srgbClr val="2B2B2B"/>
                </a:highlight>
                <a:latin typeface="Courier New"/>
                <a:ea typeface="Courier New"/>
                <a:cs typeface="Courier New"/>
                <a:sym typeface="Courier New"/>
              </a:rPr>
              <a:t>class </a:t>
            </a:r>
            <a:r>
              <a:rPr lang="es" sz="1400">
                <a:solidFill>
                  <a:srgbClr val="A9B7C6"/>
                </a:solidFill>
                <a:highlight>
                  <a:srgbClr val="2B2B2B"/>
                </a:highlight>
                <a:latin typeface="Courier New"/>
                <a:ea typeface="Courier New"/>
                <a:cs typeface="Courier New"/>
                <a:sym typeface="Courier New"/>
              </a:rPr>
              <a:t>DadoConstructorVar(</a:t>
            </a:r>
            <a:r>
              <a:rPr lang="es" sz="1400">
                <a:solidFill>
                  <a:srgbClr val="CC7832"/>
                </a:solidFill>
                <a:highlight>
                  <a:srgbClr val="2B2B2B"/>
                </a:highlight>
                <a:latin typeface="Courier New"/>
                <a:ea typeface="Courier New"/>
                <a:cs typeface="Courier New"/>
                <a:sym typeface="Courier New"/>
              </a:rPr>
              <a:t>private var </a:t>
            </a:r>
            <a:r>
              <a:rPr lang="es" sz="1400">
                <a:solidFill>
                  <a:srgbClr val="9876AA"/>
                </a:solidFill>
                <a:highlight>
                  <a:srgbClr val="2B2B2B"/>
                </a:highlight>
                <a:latin typeface="Courier New"/>
                <a:ea typeface="Courier New"/>
                <a:cs typeface="Courier New"/>
                <a:sym typeface="Courier New"/>
              </a:rPr>
              <a:t>numMin</a:t>
            </a:r>
            <a:r>
              <a:rPr lang="es" sz="1400">
                <a:solidFill>
                  <a:srgbClr val="A9B7C6"/>
                </a:solidFill>
                <a:highlight>
                  <a:srgbClr val="2B2B2B"/>
                </a:highlight>
                <a:latin typeface="Courier New"/>
                <a:ea typeface="Courier New"/>
                <a:cs typeface="Courier New"/>
                <a:sym typeface="Courier New"/>
              </a:rPr>
              <a:t>: Int</a:t>
            </a:r>
            <a:r>
              <a:rPr lang="es" sz="1400">
                <a:solidFill>
                  <a:srgbClr val="CC7832"/>
                </a:solidFill>
                <a:highlight>
                  <a:srgbClr val="2B2B2B"/>
                </a:highlight>
                <a:latin typeface="Courier New"/>
                <a:ea typeface="Courier New"/>
                <a:cs typeface="Courier New"/>
                <a:sym typeface="Courier New"/>
              </a:rPr>
              <a:t>, private var </a:t>
            </a:r>
            <a:r>
              <a:rPr lang="es" sz="1400">
                <a:solidFill>
                  <a:srgbClr val="9876AA"/>
                </a:solidFill>
                <a:highlight>
                  <a:srgbClr val="2B2B2B"/>
                </a:highlight>
                <a:latin typeface="Courier New"/>
                <a:ea typeface="Courier New"/>
                <a:cs typeface="Courier New"/>
                <a:sym typeface="Courier New"/>
              </a:rPr>
              <a:t>numMax</a:t>
            </a:r>
            <a:r>
              <a:rPr lang="es" sz="1400">
                <a:solidFill>
                  <a:srgbClr val="A9B7C6"/>
                </a:solidFill>
                <a:highlight>
                  <a:srgbClr val="2B2B2B"/>
                </a:highlight>
                <a:latin typeface="Courier New"/>
                <a:ea typeface="Courier New"/>
                <a:cs typeface="Courier New"/>
                <a:sym typeface="Courier New"/>
              </a:rPr>
              <a:t>: Int) {</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t/>
            </a:r>
            <a:endParaRPr sz="1400">
              <a:solidFill>
                <a:srgbClr val="CC7832"/>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Se debe tener en cuenta:</a:t>
            </a:r>
            <a:endParaRPr sz="1400"/>
          </a:p>
          <a:p>
            <a:pPr indent="-317500" lvl="1" marL="914400" rtl="0" algn="l">
              <a:spcBef>
                <a:spcPts val="0"/>
              </a:spcBef>
              <a:spcAft>
                <a:spcPts val="0"/>
              </a:spcAft>
              <a:buSzPts val="1400"/>
              <a:buChar char="○"/>
            </a:pPr>
            <a:r>
              <a:rPr lang="es"/>
              <a:t>Gracias al </a:t>
            </a:r>
            <a:r>
              <a:rPr lang="es">
                <a:solidFill>
                  <a:srgbClr val="CC7832"/>
                </a:solidFill>
                <a:highlight>
                  <a:srgbClr val="2B2B2B"/>
                </a:highlight>
                <a:latin typeface="Courier New"/>
                <a:ea typeface="Courier New"/>
                <a:cs typeface="Courier New"/>
                <a:sym typeface="Courier New"/>
              </a:rPr>
              <a:t>var </a:t>
            </a:r>
            <a:r>
              <a:rPr lang="es"/>
              <a:t>se tendrá acceso a </a:t>
            </a:r>
            <a:r>
              <a:rPr lang="es">
                <a:solidFill>
                  <a:srgbClr val="9876AA"/>
                </a:solidFill>
                <a:highlight>
                  <a:srgbClr val="2B2B2B"/>
                </a:highlight>
                <a:latin typeface="Courier New"/>
                <a:ea typeface="Courier New"/>
                <a:cs typeface="Courier New"/>
                <a:sym typeface="Courier New"/>
              </a:rPr>
              <a:t>numMin </a:t>
            </a:r>
            <a:r>
              <a:rPr lang="es"/>
              <a:t>y a </a:t>
            </a:r>
            <a:r>
              <a:rPr lang="es">
                <a:solidFill>
                  <a:srgbClr val="9876AA"/>
                </a:solidFill>
                <a:highlight>
                  <a:srgbClr val="2B2B2B"/>
                </a:highlight>
                <a:latin typeface="Courier New"/>
                <a:ea typeface="Courier New"/>
                <a:cs typeface="Courier New"/>
                <a:sym typeface="Courier New"/>
              </a:rPr>
              <a:t>numMax </a:t>
            </a:r>
            <a:r>
              <a:rPr lang="es"/>
              <a:t>a dentro de las funciones. </a:t>
            </a:r>
            <a:endParaRPr/>
          </a:p>
          <a:p>
            <a:pPr indent="-317500" lvl="1" marL="914400" rtl="0" algn="l">
              <a:spcBef>
                <a:spcPts val="0"/>
              </a:spcBef>
              <a:spcAft>
                <a:spcPts val="0"/>
              </a:spcAft>
              <a:buSzPts val="1400"/>
              <a:buChar char="○"/>
            </a:pPr>
            <a:r>
              <a:rPr lang="es"/>
              <a:t>Esta es la forma más cómoda de trabajar.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1"/>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¿Cómo inicializar un objeto? Forma 3</a:t>
            </a:r>
            <a:endParaRPr/>
          </a:p>
        </p:txBody>
      </p:sp>
      <p:sp>
        <p:nvSpPr>
          <p:cNvPr id="871" name="Google Shape;871;p141"/>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rPr lang="es" sz="1400">
                <a:solidFill>
                  <a:srgbClr val="CC7832"/>
                </a:solidFill>
                <a:highlight>
                  <a:srgbClr val="2B2B2B"/>
                </a:highlight>
                <a:latin typeface="Courier New"/>
                <a:ea typeface="Courier New"/>
                <a:cs typeface="Courier New"/>
                <a:sym typeface="Courier New"/>
              </a:rPr>
              <a:t>class </a:t>
            </a:r>
            <a:r>
              <a:rPr lang="es" sz="1400">
                <a:solidFill>
                  <a:srgbClr val="A9B7C6"/>
                </a:solidFill>
                <a:highlight>
                  <a:srgbClr val="2B2B2B"/>
                </a:highlight>
                <a:latin typeface="Courier New"/>
                <a:ea typeface="Courier New"/>
                <a:cs typeface="Courier New"/>
                <a:sym typeface="Courier New"/>
              </a:rPr>
              <a:t>DadoInit(</a:t>
            </a:r>
            <a:r>
              <a:rPr lang="es" sz="1400">
                <a:solidFill>
                  <a:srgbClr val="5975C6"/>
                </a:solidFill>
                <a:highlight>
                  <a:srgbClr val="2B2B2B"/>
                </a:highlight>
                <a:latin typeface="Courier New"/>
                <a:ea typeface="Courier New"/>
                <a:cs typeface="Courier New"/>
                <a:sym typeface="Courier New"/>
              </a:rPr>
              <a:t>valMin</a:t>
            </a:r>
            <a:r>
              <a:rPr lang="es" sz="1400">
                <a:solidFill>
                  <a:srgbClr val="A9B7C6"/>
                </a:solidFill>
                <a:highlight>
                  <a:srgbClr val="2B2B2B"/>
                </a:highlight>
                <a:latin typeface="Courier New"/>
                <a:ea typeface="Courier New"/>
                <a:cs typeface="Courier New"/>
                <a:sym typeface="Courier New"/>
              </a:rPr>
              <a:t>: Int</a:t>
            </a:r>
            <a:r>
              <a:rPr lang="es" sz="1400">
                <a:solidFill>
                  <a:srgbClr val="CC7832"/>
                </a:solidFill>
                <a:highlight>
                  <a:srgbClr val="2B2B2B"/>
                </a:highlight>
                <a:latin typeface="Courier New"/>
                <a:ea typeface="Courier New"/>
                <a:cs typeface="Courier New"/>
                <a:sym typeface="Courier New"/>
              </a:rPr>
              <a:t>, </a:t>
            </a:r>
            <a:r>
              <a:rPr lang="es" sz="1400">
                <a:solidFill>
                  <a:srgbClr val="5975C6"/>
                </a:solidFill>
                <a:highlight>
                  <a:srgbClr val="2B2B2B"/>
                </a:highlight>
                <a:latin typeface="Courier New"/>
                <a:ea typeface="Courier New"/>
                <a:cs typeface="Courier New"/>
                <a:sym typeface="Courier New"/>
              </a:rPr>
              <a:t>valMax</a:t>
            </a:r>
            <a:r>
              <a:rPr lang="es" sz="1400">
                <a:solidFill>
                  <a:srgbClr val="A9B7C6"/>
                </a:solidFill>
                <a:highlight>
                  <a:srgbClr val="2B2B2B"/>
                </a:highlight>
                <a:latin typeface="Courier New"/>
                <a:ea typeface="Courier New"/>
                <a:cs typeface="Courier New"/>
                <a:sym typeface="Courier New"/>
              </a:rPr>
              <a:t>: Int) {</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CC7832"/>
                </a:solidFill>
                <a:highlight>
                  <a:srgbClr val="2B2B2B"/>
                </a:highlight>
                <a:latin typeface="Courier New"/>
                <a:ea typeface="Courier New"/>
                <a:cs typeface="Courier New"/>
                <a:sym typeface="Courier New"/>
              </a:rPr>
              <a:t>init </a:t>
            </a:r>
            <a:r>
              <a:rPr lang="es"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A9B7C6"/>
                </a:solidFill>
                <a:highlight>
                  <a:srgbClr val="2B2B2B"/>
                </a:highlight>
                <a:latin typeface="Courier New"/>
                <a:ea typeface="Courier New"/>
                <a:cs typeface="Courier New"/>
                <a:sym typeface="Courier New"/>
              </a:rPr>
              <a:t>   darValores(</a:t>
            </a:r>
            <a:r>
              <a:rPr lang="es" sz="1400">
                <a:solidFill>
                  <a:srgbClr val="5975C6"/>
                </a:solidFill>
                <a:highlight>
                  <a:srgbClr val="2B2B2B"/>
                </a:highlight>
                <a:latin typeface="Courier New"/>
                <a:ea typeface="Courier New"/>
                <a:cs typeface="Courier New"/>
                <a:sym typeface="Courier New"/>
              </a:rPr>
              <a:t>valMin</a:t>
            </a:r>
            <a:r>
              <a:rPr lang="es" sz="1400">
                <a:solidFill>
                  <a:srgbClr val="CC7832"/>
                </a:solidFill>
                <a:highlight>
                  <a:srgbClr val="2B2B2B"/>
                </a:highlight>
                <a:latin typeface="Courier New"/>
                <a:ea typeface="Courier New"/>
                <a:cs typeface="Courier New"/>
                <a:sym typeface="Courier New"/>
              </a:rPr>
              <a:t>, </a:t>
            </a:r>
            <a:r>
              <a:rPr lang="es" sz="1400">
                <a:solidFill>
                  <a:srgbClr val="5975C6"/>
                </a:solidFill>
                <a:highlight>
                  <a:srgbClr val="2B2B2B"/>
                </a:highlight>
                <a:latin typeface="Courier New"/>
                <a:ea typeface="Courier New"/>
                <a:cs typeface="Courier New"/>
                <a:sym typeface="Courier New"/>
              </a:rPr>
              <a:t>valMax</a:t>
            </a:r>
            <a:r>
              <a:rPr lang="es"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A9B7C6"/>
                </a:solidFill>
                <a:highlight>
                  <a:srgbClr val="2B2B2B"/>
                </a:highlight>
                <a:latin typeface="Courier New"/>
                <a:ea typeface="Courier New"/>
                <a:cs typeface="Courier New"/>
                <a:sym typeface="Courier New"/>
              </a:rPr>
              <a:t>}</a:t>
            </a:r>
            <a:endParaRPr sz="1400">
              <a:solidFill>
                <a:srgbClr val="CC7832"/>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Se debe tener en cuenta:</a:t>
            </a:r>
            <a:endParaRPr sz="1400"/>
          </a:p>
          <a:p>
            <a:pPr indent="-317500" lvl="1" marL="914400" rtl="0" algn="l">
              <a:spcBef>
                <a:spcPts val="0"/>
              </a:spcBef>
              <a:spcAft>
                <a:spcPts val="0"/>
              </a:spcAft>
              <a:buSzPts val="1400"/>
              <a:buChar char="○"/>
            </a:pPr>
            <a:r>
              <a:rPr lang="es"/>
              <a:t>No se tendrá acceso a </a:t>
            </a:r>
            <a:r>
              <a:rPr lang="es">
                <a:solidFill>
                  <a:srgbClr val="5975C6"/>
                </a:solidFill>
                <a:highlight>
                  <a:srgbClr val="2B2B2B"/>
                </a:highlight>
                <a:latin typeface="Courier New"/>
                <a:ea typeface="Courier New"/>
                <a:cs typeface="Courier New"/>
                <a:sym typeface="Courier New"/>
              </a:rPr>
              <a:t>valorMin </a:t>
            </a:r>
            <a:r>
              <a:rPr lang="es"/>
              <a:t>ni a </a:t>
            </a:r>
            <a:r>
              <a:rPr lang="es">
                <a:solidFill>
                  <a:srgbClr val="5975C6"/>
                </a:solidFill>
                <a:highlight>
                  <a:srgbClr val="2B2B2B"/>
                </a:highlight>
                <a:latin typeface="Courier New"/>
                <a:ea typeface="Courier New"/>
                <a:cs typeface="Courier New"/>
                <a:sym typeface="Courier New"/>
              </a:rPr>
              <a:t>valorMax </a:t>
            </a:r>
            <a:r>
              <a:rPr lang="es"/>
              <a:t>a dentro de las funciones excepto init. Dentro del init podemos ejecutar cualquier función. Este el es el método más recomendado para cuando es necesario tratar los parámetros de entrada antes de que el objeto trabaje con ellos.</a:t>
            </a:r>
            <a:endParaRPr/>
          </a:p>
          <a:p>
            <a:pPr indent="-317500" lvl="1" marL="914400" rtl="0" algn="l">
              <a:spcBef>
                <a:spcPts val="0"/>
              </a:spcBef>
              <a:spcAft>
                <a:spcPts val="0"/>
              </a:spcAft>
              <a:buSzPts val="1400"/>
              <a:buChar char="○"/>
            </a:pPr>
            <a:r>
              <a:rPr lang="es"/>
              <a:t>Dentro del init podemos llamar funciones.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2"/>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Este proyecto resumen contiene un ejemplo de cómo crear una clase y de cómo usarla, incluyendo una explicación de los métodos privados y públicos.</a:t>
            </a:r>
            <a:endParaRPr sz="1400"/>
          </a:p>
          <a:p>
            <a:pPr indent="0" lvl="0" marL="0" rtl="0" algn="l">
              <a:spcBef>
                <a:spcPts val="1200"/>
              </a:spcBef>
              <a:spcAft>
                <a:spcPts val="1200"/>
              </a:spcAft>
              <a:buNone/>
            </a:pPr>
            <a:r>
              <a:t/>
            </a:r>
            <a:endParaRPr/>
          </a:p>
        </p:txBody>
      </p:sp>
      <p:sp>
        <p:nvSpPr>
          <p:cNvPr id="877" name="Google Shape;877;p142"/>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https://github.com/carlosbellmont/EjercicioDadosInit</a:t>
            </a:r>
            <a:endParaRPr sz="11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3"/>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Partiendo del ejercicio </a:t>
            </a:r>
            <a:r>
              <a:rPr lang="es" u="sng">
                <a:solidFill>
                  <a:schemeClr val="hlink"/>
                </a:solidFill>
                <a:hlinkClick r:id="rId3"/>
              </a:rPr>
              <a:t>anterior</a:t>
            </a:r>
            <a:endParaRPr/>
          </a:p>
          <a:p>
            <a:pPr indent="-317500" lvl="0" marL="457200" rtl="0" algn="l">
              <a:spcBef>
                <a:spcPts val="1200"/>
              </a:spcBef>
              <a:spcAft>
                <a:spcPts val="0"/>
              </a:spcAft>
              <a:buSzPts val="1400"/>
              <a:buAutoNum type="alphaLcParenR"/>
            </a:pPr>
            <a:r>
              <a:rPr lang="es"/>
              <a:t>Modifica la clase Jugador para incluir un constructor.</a:t>
            </a:r>
            <a:endParaRPr/>
          </a:p>
          <a:p>
            <a:pPr indent="-317500" lvl="0" marL="457200" rtl="0" algn="l">
              <a:spcBef>
                <a:spcPts val="0"/>
              </a:spcBef>
              <a:spcAft>
                <a:spcPts val="0"/>
              </a:spcAft>
              <a:buSzPts val="1400"/>
              <a:buAutoNum type="alphaLcParenR"/>
            </a:pPr>
            <a:r>
              <a:rPr lang="es"/>
              <a:t>Modifica la clase Jugador para, en el init, preguntar al usuario por pantalla los datos del jugador que se están creando.</a:t>
            </a:r>
            <a:endParaRPr/>
          </a:p>
        </p:txBody>
      </p:sp>
      <p:sp>
        <p:nvSpPr>
          <p:cNvPr id="883" name="Google Shape;883;p143"/>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u="sng">
                <a:solidFill>
                  <a:schemeClr val="hlink"/>
                </a:solidFill>
                <a:hlinkClick r:id="rId4"/>
              </a:rPr>
              <a:t>https://github.com/carlosbellmont/EjercicioEstadisticasJugadoresConstructor</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4"/>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Persistencia Básica</a:t>
            </a:r>
            <a:endParaRPr b="1" sz="30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¿Persistencia?</a:t>
            </a:r>
            <a:endParaRPr/>
          </a:p>
        </p:txBody>
      </p:sp>
      <p:sp>
        <p:nvSpPr>
          <p:cNvPr id="894" name="Google Shape;894;p145"/>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Cuando quieres que tus datos sobrevivan a la ejecución de tu programa, tienes 2 opciones básicas:</a:t>
            </a:r>
            <a:endParaRPr/>
          </a:p>
          <a:p>
            <a:pPr indent="-317500" lvl="0" marL="457200" rtl="0" algn="l">
              <a:spcBef>
                <a:spcPts val="1200"/>
              </a:spcBef>
              <a:spcAft>
                <a:spcPts val="0"/>
              </a:spcAft>
              <a:buSzPts val="1400"/>
              <a:buChar char="●"/>
            </a:pPr>
            <a:r>
              <a:rPr lang="es"/>
              <a:t>Guardar en una base de datos.</a:t>
            </a:r>
            <a:endParaRPr/>
          </a:p>
          <a:p>
            <a:pPr indent="-317500" lvl="0" marL="457200" rtl="0" algn="l">
              <a:spcBef>
                <a:spcPts val="0"/>
              </a:spcBef>
              <a:spcAft>
                <a:spcPts val="0"/>
              </a:spcAft>
              <a:buSzPts val="1400"/>
              <a:buChar char="●"/>
            </a:pPr>
            <a:r>
              <a:rPr lang="es"/>
              <a:t>Guardar en un archivo de texto.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¿Por qué IntelliJ?</a:t>
            </a:r>
            <a:endParaRPr/>
          </a:p>
        </p:txBody>
      </p:sp>
      <p:sp>
        <p:nvSpPr>
          <p:cNvPr id="157" name="Google Shape;157;p29"/>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Android Studio se basa en </a:t>
            </a:r>
            <a:r>
              <a:rPr lang="es" sz="1400"/>
              <a:t>IntelliJ.</a:t>
            </a:r>
            <a:endParaRPr sz="1400"/>
          </a:p>
          <a:p>
            <a:pPr indent="-317500" lvl="0" marL="457200" rtl="0" algn="l">
              <a:spcBef>
                <a:spcPts val="1200"/>
              </a:spcBef>
              <a:spcAft>
                <a:spcPts val="0"/>
              </a:spcAft>
              <a:buSzPts val="1400"/>
              <a:buChar char="●"/>
            </a:pPr>
            <a:r>
              <a:rPr lang="es" sz="1400"/>
              <a:t>Mismos menús</a:t>
            </a:r>
            <a:endParaRPr sz="1400"/>
          </a:p>
          <a:p>
            <a:pPr indent="-317500" lvl="0" marL="457200" rtl="0" algn="l">
              <a:spcBef>
                <a:spcPts val="0"/>
              </a:spcBef>
              <a:spcAft>
                <a:spcPts val="0"/>
              </a:spcAft>
              <a:buSzPts val="1400"/>
              <a:buChar char="●"/>
            </a:pPr>
            <a:r>
              <a:rPr lang="es" sz="1400"/>
              <a:t>Misma apariencia.</a:t>
            </a:r>
            <a:endParaRPr sz="1400"/>
          </a:p>
          <a:p>
            <a:pPr indent="-317500" lvl="0" marL="457200" rtl="0" algn="l">
              <a:spcBef>
                <a:spcPts val="0"/>
              </a:spcBef>
              <a:spcAft>
                <a:spcPts val="0"/>
              </a:spcAft>
              <a:buSzPts val="1400"/>
              <a:buChar char="●"/>
            </a:pPr>
            <a:r>
              <a:rPr lang="es" sz="1400"/>
              <a:t>Permitiría programar para Android.</a:t>
            </a:r>
            <a:endParaRPr sz="1400"/>
          </a:p>
          <a:p>
            <a:pPr indent="-317500" lvl="0" marL="457200" rtl="0" algn="l">
              <a:spcBef>
                <a:spcPts val="0"/>
              </a:spcBef>
              <a:spcAft>
                <a:spcPts val="0"/>
              </a:spcAft>
              <a:buSzPts val="1400"/>
              <a:buChar char="●"/>
            </a:pPr>
            <a:r>
              <a:rPr lang="es" sz="1400"/>
              <a:t>Menos complejidades específicas de Android, más fácil para empezar.</a:t>
            </a:r>
            <a:endParaRPr sz="1400"/>
          </a:p>
          <a:p>
            <a:pPr indent="0" lvl="0" marL="0" rtl="0" algn="l">
              <a:spcBef>
                <a:spcPts val="1200"/>
              </a:spcBef>
              <a:spcAft>
                <a:spcPts val="1200"/>
              </a:spcAft>
              <a:buNone/>
            </a:pPr>
            <a:r>
              <a:t/>
            </a:r>
            <a:endParaRPr/>
          </a:p>
        </p:txBody>
      </p:sp>
      <p:pic>
        <p:nvPicPr>
          <p:cNvPr id="158" name="Google Shape;158;p29"/>
          <p:cNvPicPr preferRelativeResize="0"/>
          <p:nvPr/>
        </p:nvPicPr>
        <p:blipFill>
          <a:blip r:embed="rId3">
            <a:alphaModFix/>
          </a:blip>
          <a:stretch>
            <a:fillRect/>
          </a:stretch>
        </p:blipFill>
        <p:spPr>
          <a:xfrm>
            <a:off x="7525337" y="1122524"/>
            <a:ext cx="1306974" cy="71134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46"/>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¿Cómo se guardan datos en un archivo de Texto?</a:t>
            </a:r>
            <a:endParaRPr/>
          </a:p>
        </p:txBody>
      </p:sp>
      <p:sp>
        <p:nvSpPr>
          <p:cNvPr id="900" name="Google Shape;900;p146"/>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Primero se define el archivo. Atención, la ruta debe existir.</a:t>
            </a:r>
            <a:endParaRPr sz="1400">
              <a:solidFill>
                <a:srgbClr val="CC7832"/>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CC7832"/>
                </a:solidFill>
                <a:highlight>
                  <a:srgbClr val="2B2B2B"/>
                </a:highlight>
                <a:latin typeface="Courier New"/>
                <a:ea typeface="Courier New"/>
                <a:cs typeface="Courier New"/>
                <a:sym typeface="Courier New"/>
              </a:rPr>
              <a:t>val </a:t>
            </a:r>
            <a:r>
              <a:rPr lang="es" sz="1400">
                <a:solidFill>
                  <a:srgbClr val="1C8C92"/>
                </a:solidFill>
                <a:highlight>
                  <a:srgbClr val="2B2B2B"/>
                </a:highlight>
                <a:latin typeface="Courier New"/>
                <a:ea typeface="Courier New"/>
                <a:cs typeface="Courier New"/>
                <a:sym typeface="Courier New"/>
              </a:rPr>
              <a:t>archivo </a:t>
            </a:r>
            <a:r>
              <a:rPr lang="es" sz="1400">
                <a:solidFill>
                  <a:srgbClr val="A9B7C6"/>
                </a:solidFill>
                <a:highlight>
                  <a:srgbClr val="2B2B2B"/>
                </a:highlight>
                <a:latin typeface="Courier New"/>
                <a:ea typeface="Courier New"/>
                <a:cs typeface="Courier New"/>
                <a:sym typeface="Courier New"/>
              </a:rPr>
              <a:t>= </a:t>
            </a:r>
            <a:r>
              <a:rPr lang="es" sz="1400">
                <a:solidFill>
                  <a:srgbClr val="3F755C"/>
                </a:solidFill>
                <a:highlight>
                  <a:srgbClr val="2B2B2B"/>
                </a:highlight>
                <a:latin typeface="Courier New"/>
                <a:ea typeface="Courier New"/>
                <a:cs typeface="Courier New"/>
                <a:sym typeface="Courier New"/>
              </a:rPr>
              <a:t>File</a:t>
            </a:r>
            <a:r>
              <a:rPr lang="es" sz="1400">
                <a:solidFill>
                  <a:srgbClr val="A9B7C6"/>
                </a:solidFill>
                <a:highlight>
                  <a:srgbClr val="2B2B2B"/>
                </a:highlight>
                <a:latin typeface="Courier New"/>
                <a:ea typeface="Courier New"/>
                <a:cs typeface="Courier New"/>
                <a:sym typeface="Courier New"/>
              </a:rPr>
              <a:t>(</a:t>
            </a:r>
            <a:r>
              <a:rPr lang="es" sz="1400">
                <a:solidFill>
                  <a:srgbClr val="6A8759"/>
                </a:solidFill>
                <a:highlight>
                  <a:srgbClr val="2B2B2B"/>
                </a:highlight>
                <a:latin typeface="Courier New"/>
                <a:ea typeface="Courier New"/>
                <a:cs typeface="Courier New"/>
                <a:sym typeface="Courier New"/>
              </a:rPr>
              <a:t>"Jugadores/</a:t>
            </a:r>
            <a:r>
              <a:rPr lang="es" sz="1400">
                <a:solidFill>
                  <a:srgbClr val="CC7832"/>
                </a:solidFill>
                <a:highlight>
                  <a:srgbClr val="2B2B2B"/>
                </a:highlight>
                <a:latin typeface="Courier New"/>
                <a:ea typeface="Courier New"/>
                <a:cs typeface="Courier New"/>
                <a:sym typeface="Courier New"/>
              </a:rPr>
              <a:t>$</a:t>
            </a:r>
            <a:r>
              <a:rPr lang="es" sz="1400">
                <a:solidFill>
                  <a:srgbClr val="9876AA"/>
                </a:solidFill>
                <a:highlight>
                  <a:srgbClr val="2B2B2B"/>
                </a:highlight>
                <a:latin typeface="Courier New"/>
                <a:ea typeface="Courier New"/>
                <a:cs typeface="Courier New"/>
                <a:sym typeface="Courier New"/>
              </a:rPr>
              <a:t>nombre</a:t>
            </a:r>
            <a:r>
              <a:rPr lang="es" sz="1400">
                <a:solidFill>
                  <a:srgbClr val="6A8759"/>
                </a:solidFill>
                <a:highlight>
                  <a:srgbClr val="2B2B2B"/>
                </a:highlight>
                <a:latin typeface="Courier New"/>
                <a:ea typeface="Courier New"/>
                <a:cs typeface="Courier New"/>
                <a:sym typeface="Courier New"/>
              </a:rPr>
              <a:t>.txt"</a:t>
            </a:r>
            <a:r>
              <a:rPr lang="es"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400"/>
              <a:t>Con </a:t>
            </a:r>
            <a:r>
              <a:rPr i="1" lang="es" sz="1400">
                <a:solidFill>
                  <a:srgbClr val="FFC66D"/>
                </a:solidFill>
                <a:highlight>
                  <a:srgbClr val="2B2B2B"/>
                </a:highlight>
                <a:latin typeface="Courier New"/>
                <a:ea typeface="Courier New"/>
                <a:cs typeface="Courier New"/>
                <a:sym typeface="Courier New"/>
              </a:rPr>
              <a:t>writeText </a:t>
            </a:r>
            <a:r>
              <a:rPr lang="es" sz="1400"/>
              <a:t>empiezas a escribir desde el principio, sobreescribiendo lo que hubiera anteriormente.</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1C8C92"/>
                </a:solidFill>
                <a:highlight>
                  <a:srgbClr val="2B2B2B"/>
                </a:highlight>
                <a:latin typeface="Courier New"/>
                <a:ea typeface="Courier New"/>
                <a:cs typeface="Courier New"/>
                <a:sym typeface="Courier New"/>
              </a:rPr>
              <a:t>archivo</a:t>
            </a:r>
            <a:r>
              <a:rPr lang="es" sz="1400">
                <a:solidFill>
                  <a:srgbClr val="A9B7C6"/>
                </a:solidFill>
                <a:highlight>
                  <a:srgbClr val="2B2B2B"/>
                </a:highlight>
                <a:latin typeface="Courier New"/>
                <a:ea typeface="Courier New"/>
                <a:cs typeface="Courier New"/>
                <a:sym typeface="Courier New"/>
              </a:rPr>
              <a:t>.</a:t>
            </a:r>
            <a:r>
              <a:rPr i="1" lang="es" sz="1400">
                <a:solidFill>
                  <a:srgbClr val="FFC66D"/>
                </a:solidFill>
                <a:highlight>
                  <a:srgbClr val="2B2B2B"/>
                </a:highlight>
                <a:latin typeface="Courier New"/>
                <a:ea typeface="Courier New"/>
                <a:cs typeface="Courier New"/>
                <a:sym typeface="Courier New"/>
              </a:rPr>
              <a:t>writeText</a:t>
            </a:r>
            <a:r>
              <a:rPr lang="es" sz="1400">
                <a:solidFill>
                  <a:srgbClr val="A9B7C6"/>
                </a:solidFill>
                <a:highlight>
                  <a:srgbClr val="2B2B2B"/>
                </a:highlight>
                <a:latin typeface="Courier New"/>
                <a:ea typeface="Courier New"/>
                <a:cs typeface="Courier New"/>
                <a:sym typeface="Courier New"/>
              </a:rPr>
              <a:t>(</a:t>
            </a:r>
            <a:r>
              <a:rPr lang="es" sz="1400">
                <a:solidFill>
                  <a:srgbClr val="6A8759"/>
                </a:solidFill>
                <a:highlight>
                  <a:srgbClr val="2B2B2B"/>
                </a:highlight>
                <a:latin typeface="Courier New"/>
                <a:ea typeface="Courier New"/>
                <a:cs typeface="Courier New"/>
                <a:sym typeface="Courier New"/>
              </a:rPr>
              <a:t>"</a:t>
            </a:r>
            <a:r>
              <a:rPr lang="es" sz="1400">
                <a:solidFill>
                  <a:srgbClr val="CC7832"/>
                </a:solidFill>
                <a:highlight>
                  <a:srgbClr val="2B2B2B"/>
                </a:highlight>
                <a:latin typeface="Courier New"/>
                <a:ea typeface="Courier New"/>
                <a:cs typeface="Courier New"/>
                <a:sym typeface="Courier New"/>
              </a:rPr>
              <a:t>${</a:t>
            </a:r>
            <a:r>
              <a:rPr lang="es" sz="1400">
                <a:solidFill>
                  <a:srgbClr val="9876AA"/>
                </a:solidFill>
                <a:highlight>
                  <a:srgbClr val="2B2B2B"/>
                </a:highlight>
                <a:latin typeface="Courier New"/>
                <a:ea typeface="Courier New"/>
                <a:cs typeface="Courier New"/>
                <a:sym typeface="Courier New"/>
              </a:rPr>
              <a:t>partidasJugadas</a:t>
            </a:r>
            <a:r>
              <a:rPr lang="es" sz="1400">
                <a:solidFill>
                  <a:srgbClr val="CC7832"/>
                </a:solidFill>
                <a:highlight>
                  <a:srgbClr val="2B2B2B"/>
                </a:highlight>
                <a:latin typeface="Courier New"/>
                <a:ea typeface="Courier New"/>
                <a:cs typeface="Courier New"/>
                <a:sym typeface="Courier New"/>
              </a:rPr>
              <a:t>}\n</a:t>
            </a:r>
            <a:r>
              <a:rPr lang="es" sz="1400">
                <a:solidFill>
                  <a:srgbClr val="6A8759"/>
                </a:solidFill>
                <a:highlight>
                  <a:srgbClr val="2B2B2B"/>
                </a:highlight>
                <a:latin typeface="Courier New"/>
                <a:ea typeface="Courier New"/>
                <a:cs typeface="Courier New"/>
                <a:sym typeface="Courier New"/>
              </a:rPr>
              <a:t>"</a:t>
            </a:r>
            <a:r>
              <a:rPr lang="es"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400"/>
              <a:t>Con </a:t>
            </a:r>
            <a:r>
              <a:rPr i="1" lang="es" sz="1400">
                <a:solidFill>
                  <a:srgbClr val="FFC66D"/>
                </a:solidFill>
                <a:highlight>
                  <a:srgbClr val="2B2B2B"/>
                </a:highlight>
                <a:latin typeface="Courier New"/>
                <a:ea typeface="Courier New"/>
                <a:cs typeface="Courier New"/>
                <a:sym typeface="Courier New"/>
              </a:rPr>
              <a:t>appendText </a:t>
            </a:r>
            <a:r>
              <a:rPr lang="es" sz="1400"/>
              <a:t>continuas escribiendo al final de donde lo hubieras dejado. </a:t>
            </a:r>
            <a:endParaRPr sz="1400">
              <a:solidFill>
                <a:srgbClr val="1C8C92"/>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1C8C92"/>
                </a:solidFill>
                <a:highlight>
                  <a:srgbClr val="2B2B2B"/>
                </a:highlight>
                <a:latin typeface="Courier New"/>
                <a:ea typeface="Courier New"/>
                <a:cs typeface="Courier New"/>
                <a:sym typeface="Courier New"/>
              </a:rPr>
              <a:t>archivo</a:t>
            </a:r>
            <a:r>
              <a:rPr lang="es" sz="1400">
                <a:solidFill>
                  <a:srgbClr val="A9B7C6"/>
                </a:solidFill>
                <a:highlight>
                  <a:srgbClr val="2B2B2B"/>
                </a:highlight>
                <a:latin typeface="Courier New"/>
                <a:ea typeface="Courier New"/>
                <a:cs typeface="Courier New"/>
                <a:sym typeface="Courier New"/>
              </a:rPr>
              <a:t>.</a:t>
            </a:r>
            <a:r>
              <a:rPr i="1" lang="es" sz="1400">
                <a:solidFill>
                  <a:srgbClr val="FFC66D"/>
                </a:solidFill>
                <a:highlight>
                  <a:srgbClr val="2B2B2B"/>
                </a:highlight>
                <a:latin typeface="Courier New"/>
                <a:ea typeface="Courier New"/>
                <a:cs typeface="Courier New"/>
                <a:sym typeface="Courier New"/>
              </a:rPr>
              <a:t>appendText</a:t>
            </a:r>
            <a:r>
              <a:rPr lang="es" sz="1400">
                <a:solidFill>
                  <a:srgbClr val="A9B7C6"/>
                </a:solidFill>
                <a:highlight>
                  <a:srgbClr val="2B2B2B"/>
                </a:highlight>
                <a:latin typeface="Courier New"/>
                <a:ea typeface="Courier New"/>
                <a:cs typeface="Courier New"/>
                <a:sym typeface="Courier New"/>
              </a:rPr>
              <a:t>(</a:t>
            </a:r>
            <a:r>
              <a:rPr lang="es" sz="1400">
                <a:solidFill>
                  <a:srgbClr val="6A8759"/>
                </a:solidFill>
                <a:highlight>
                  <a:srgbClr val="2B2B2B"/>
                </a:highlight>
                <a:latin typeface="Courier New"/>
                <a:ea typeface="Courier New"/>
                <a:cs typeface="Courier New"/>
                <a:sym typeface="Courier New"/>
              </a:rPr>
              <a:t>"</a:t>
            </a:r>
            <a:r>
              <a:rPr lang="es" sz="1400">
                <a:solidFill>
                  <a:srgbClr val="CC7832"/>
                </a:solidFill>
                <a:highlight>
                  <a:srgbClr val="2B2B2B"/>
                </a:highlight>
                <a:latin typeface="Courier New"/>
                <a:ea typeface="Courier New"/>
                <a:cs typeface="Courier New"/>
                <a:sym typeface="Courier New"/>
              </a:rPr>
              <a:t>${</a:t>
            </a:r>
            <a:r>
              <a:rPr lang="es" sz="1400">
                <a:solidFill>
                  <a:srgbClr val="9876AA"/>
                </a:solidFill>
                <a:highlight>
                  <a:srgbClr val="2B2B2B"/>
                </a:highlight>
                <a:latin typeface="Courier New"/>
                <a:ea typeface="Courier New"/>
                <a:cs typeface="Courier New"/>
                <a:sym typeface="Courier New"/>
              </a:rPr>
              <a:t>tiempoJugado</a:t>
            </a:r>
            <a:r>
              <a:rPr lang="es" sz="1400">
                <a:solidFill>
                  <a:srgbClr val="CC7832"/>
                </a:solidFill>
                <a:highlight>
                  <a:srgbClr val="2B2B2B"/>
                </a:highlight>
                <a:latin typeface="Courier New"/>
                <a:ea typeface="Courier New"/>
                <a:cs typeface="Courier New"/>
                <a:sym typeface="Courier New"/>
              </a:rPr>
              <a:t>}\n</a:t>
            </a:r>
            <a:r>
              <a:rPr lang="es" sz="1400">
                <a:solidFill>
                  <a:srgbClr val="6A8759"/>
                </a:solidFill>
                <a:highlight>
                  <a:srgbClr val="2B2B2B"/>
                </a:highlight>
                <a:latin typeface="Courier New"/>
                <a:ea typeface="Courier New"/>
                <a:cs typeface="Courier New"/>
                <a:sym typeface="Courier New"/>
              </a:rPr>
              <a:t>"</a:t>
            </a:r>
            <a:r>
              <a:rPr lang="es"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120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47"/>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¿Cómo se cargan datos en un archivo de Texto?</a:t>
            </a:r>
            <a:endParaRPr/>
          </a:p>
        </p:txBody>
      </p:sp>
      <p:sp>
        <p:nvSpPr>
          <p:cNvPr id="906" name="Google Shape;906;p147"/>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Primero se define el archivo. Atención, la ruta debe existir. Es igual que el paso anterior en guardar.</a:t>
            </a:r>
            <a:endParaRPr sz="1400">
              <a:solidFill>
                <a:srgbClr val="CC7832"/>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CC7832"/>
                </a:solidFill>
                <a:highlight>
                  <a:srgbClr val="2B2B2B"/>
                </a:highlight>
                <a:latin typeface="Courier New"/>
                <a:ea typeface="Courier New"/>
                <a:cs typeface="Courier New"/>
                <a:sym typeface="Courier New"/>
              </a:rPr>
              <a:t>val </a:t>
            </a:r>
            <a:r>
              <a:rPr lang="es" sz="1400">
                <a:solidFill>
                  <a:srgbClr val="1C8C92"/>
                </a:solidFill>
                <a:highlight>
                  <a:srgbClr val="2B2B2B"/>
                </a:highlight>
                <a:latin typeface="Courier New"/>
                <a:ea typeface="Courier New"/>
                <a:cs typeface="Courier New"/>
                <a:sym typeface="Courier New"/>
              </a:rPr>
              <a:t>archivo </a:t>
            </a:r>
            <a:r>
              <a:rPr lang="es" sz="1400">
                <a:solidFill>
                  <a:srgbClr val="A9B7C6"/>
                </a:solidFill>
                <a:highlight>
                  <a:srgbClr val="2B2B2B"/>
                </a:highlight>
                <a:latin typeface="Courier New"/>
                <a:ea typeface="Courier New"/>
                <a:cs typeface="Courier New"/>
                <a:sym typeface="Courier New"/>
              </a:rPr>
              <a:t>= </a:t>
            </a:r>
            <a:r>
              <a:rPr lang="es" sz="1400">
                <a:solidFill>
                  <a:srgbClr val="3F755C"/>
                </a:solidFill>
                <a:highlight>
                  <a:srgbClr val="2B2B2B"/>
                </a:highlight>
                <a:latin typeface="Courier New"/>
                <a:ea typeface="Courier New"/>
                <a:cs typeface="Courier New"/>
                <a:sym typeface="Courier New"/>
              </a:rPr>
              <a:t>File</a:t>
            </a:r>
            <a:r>
              <a:rPr lang="es" sz="1400">
                <a:solidFill>
                  <a:srgbClr val="A9B7C6"/>
                </a:solidFill>
                <a:highlight>
                  <a:srgbClr val="2B2B2B"/>
                </a:highlight>
                <a:latin typeface="Courier New"/>
                <a:ea typeface="Courier New"/>
                <a:cs typeface="Courier New"/>
                <a:sym typeface="Courier New"/>
              </a:rPr>
              <a:t>(</a:t>
            </a:r>
            <a:r>
              <a:rPr lang="es" sz="1400">
                <a:solidFill>
                  <a:srgbClr val="6A8759"/>
                </a:solidFill>
                <a:highlight>
                  <a:srgbClr val="2B2B2B"/>
                </a:highlight>
                <a:latin typeface="Courier New"/>
                <a:ea typeface="Courier New"/>
                <a:cs typeface="Courier New"/>
                <a:sym typeface="Courier New"/>
              </a:rPr>
              <a:t>"Jugadores/</a:t>
            </a:r>
            <a:r>
              <a:rPr lang="es" sz="1400">
                <a:solidFill>
                  <a:srgbClr val="CC7832"/>
                </a:solidFill>
                <a:highlight>
                  <a:srgbClr val="2B2B2B"/>
                </a:highlight>
                <a:latin typeface="Courier New"/>
                <a:ea typeface="Courier New"/>
                <a:cs typeface="Courier New"/>
                <a:sym typeface="Courier New"/>
              </a:rPr>
              <a:t>$</a:t>
            </a:r>
            <a:r>
              <a:rPr lang="es" sz="1400">
                <a:solidFill>
                  <a:srgbClr val="9876AA"/>
                </a:solidFill>
                <a:highlight>
                  <a:srgbClr val="2B2B2B"/>
                </a:highlight>
                <a:latin typeface="Courier New"/>
                <a:ea typeface="Courier New"/>
                <a:cs typeface="Courier New"/>
                <a:sym typeface="Courier New"/>
              </a:rPr>
              <a:t>nombre</a:t>
            </a:r>
            <a:r>
              <a:rPr lang="es" sz="1400">
                <a:solidFill>
                  <a:srgbClr val="6A8759"/>
                </a:solidFill>
                <a:highlight>
                  <a:srgbClr val="2B2B2B"/>
                </a:highlight>
                <a:latin typeface="Courier New"/>
                <a:ea typeface="Courier New"/>
                <a:cs typeface="Courier New"/>
                <a:sym typeface="Courier New"/>
              </a:rPr>
              <a:t>.txt"</a:t>
            </a:r>
            <a:r>
              <a:rPr lang="es"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400"/>
              <a:t>Con </a:t>
            </a:r>
            <a:r>
              <a:rPr i="1" lang="es" sz="1400">
                <a:solidFill>
                  <a:srgbClr val="FFC66D"/>
                </a:solidFill>
                <a:highlight>
                  <a:srgbClr val="2B2B2B"/>
                </a:highlight>
                <a:latin typeface="Courier New"/>
                <a:ea typeface="Courier New"/>
                <a:cs typeface="Courier New"/>
                <a:sym typeface="Courier New"/>
              </a:rPr>
              <a:t>readLines </a:t>
            </a:r>
            <a:r>
              <a:rPr lang="es" sz="1400"/>
              <a:t>recibes una lista de strings con el contenido del archivo leído</a:t>
            </a:r>
            <a:r>
              <a:rPr lang="es" sz="1400"/>
              <a:t>.</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CC7832"/>
                </a:solidFill>
                <a:highlight>
                  <a:srgbClr val="2B2B2B"/>
                </a:highlight>
                <a:latin typeface="Courier New"/>
                <a:ea typeface="Courier New"/>
                <a:cs typeface="Courier New"/>
                <a:sym typeface="Courier New"/>
              </a:rPr>
              <a:t>val </a:t>
            </a:r>
            <a:r>
              <a:rPr lang="es" sz="1400">
                <a:solidFill>
                  <a:srgbClr val="1C8C92"/>
                </a:solidFill>
                <a:highlight>
                  <a:srgbClr val="2B2B2B"/>
                </a:highlight>
                <a:latin typeface="Courier New"/>
                <a:ea typeface="Courier New"/>
                <a:cs typeface="Courier New"/>
                <a:sym typeface="Courier New"/>
              </a:rPr>
              <a:t>lineas </a:t>
            </a:r>
            <a:r>
              <a:rPr lang="es" sz="1400">
                <a:solidFill>
                  <a:srgbClr val="A9B7C6"/>
                </a:solidFill>
                <a:highlight>
                  <a:srgbClr val="2B2B2B"/>
                </a:highlight>
                <a:latin typeface="Courier New"/>
                <a:ea typeface="Courier New"/>
                <a:cs typeface="Courier New"/>
                <a:sym typeface="Courier New"/>
              </a:rPr>
              <a:t>= </a:t>
            </a:r>
            <a:r>
              <a:rPr lang="es" sz="1400">
                <a:solidFill>
                  <a:srgbClr val="1C8C92"/>
                </a:solidFill>
                <a:highlight>
                  <a:srgbClr val="2B2B2B"/>
                </a:highlight>
                <a:latin typeface="Courier New"/>
                <a:ea typeface="Courier New"/>
                <a:cs typeface="Courier New"/>
                <a:sym typeface="Courier New"/>
              </a:rPr>
              <a:t>archivo</a:t>
            </a:r>
            <a:r>
              <a:rPr lang="es" sz="1400">
                <a:solidFill>
                  <a:srgbClr val="A9B7C6"/>
                </a:solidFill>
                <a:highlight>
                  <a:srgbClr val="2B2B2B"/>
                </a:highlight>
                <a:latin typeface="Courier New"/>
                <a:ea typeface="Courier New"/>
                <a:cs typeface="Courier New"/>
                <a:sym typeface="Courier New"/>
              </a:rPr>
              <a:t>.</a:t>
            </a:r>
            <a:r>
              <a:rPr i="1" lang="es" sz="1400">
                <a:solidFill>
                  <a:srgbClr val="FFC66D"/>
                </a:solidFill>
                <a:highlight>
                  <a:srgbClr val="2B2B2B"/>
                </a:highlight>
                <a:latin typeface="Courier New"/>
                <a:ea typeface="Courier New"/>
                <a:cs typeface="Courier New"/>
                <a:sym typeface="Courier New"/>
              </a:rPr>
              <a:t>readLines</a:t>
            </a:r>
            <a:r>
              <a:rPr lang="es" sz="1400">
                <a:solidFill>
                  <a:srgbClr val="A9B7C6"/>
                </a:solidFill>
                <a:highlight>
                  <a:srgbClr val="2B2B2B"/>
                </a:highlight>
                <a:latin typeface="Courier New"/>
                <a:ea typeface="Courier New"/>
                <a:cs typeface="Courier New"/>
                <a:sym typeface="Courier New"/>
              </a:rPr>
              <a:t>()</a:t>
            </a:r>
            <a:endParaRPr sz="1400">
              <a:solidFill>
                <a:srgbClr val="1C8C9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400"/>
              <a:t>Con </a:t>
            </a:r>
            <a:r>
              <a:rPr lang="es" sz="1400">
                <a:solidFill>
                  <a:srgbClr val="1C8C92"/>
                </a:solidFill>
                <a:highlight>
                  <a:srgbClr val="2B2B2B"/>
                </a:highlight>
                <a:latin typeface="Courier New"/>
                <a:ea typeface="Courier New"/>
                <a:cs typeface="Courier New"/>
                <a:sym typeface="Courier New"/>
              </a:rPr>
              <a:t>lineas</a:t>
            </a:r>
            <a:r>
              <a:rPr lang="es" sz="1400">
                <a:solidFill>
                  <a:srgbClr val="A9B7C6"/>
                </a:solidFill>
                <a:highlight>
                  <a:srgbClr val="2B2B2B"/>
                </a:highlight>
                <a:latin typeface="Courier New"/>
                <a:ea typeface="Courier New"/>
                <a:cs typeface="Courier New"/>
                <a:sym typeface="Courier New"/>
              </a:rPr>
              <a:t>[</a:t>
            </a:r>
            <a:r>
              <a:rPr lang="es" sz="1400">
                <a:solidFill>
                  <a:srgbClr val="6897BB"/>
                </a:solidFill>
                <a:highlight>
                  <a:srgbClr val="2B2B2B"/>
                </a:highlight>
                <a:latin typeface="Courier New"/>
                <a:ea typeface="Courier New"/>
                <a:cs typeface="Courier New"/>
                <a:sym typeface="Courier New"/>
              </a:rPr>
              <a:t>0</a:t>
            </a:r>
            <a:r>
              <a:rPr lang="es" sz="1400">
                <a:solidFill>
                  <a:srgbClr val="A9B7C6"/>
                </a:solidFill>
                <a:highlight>
                  <a:srgbClr val="2B2B2B"/>
                </a:highlight>
                <a:latin typeface="Courier New"/>
                <a:ea typeface="Courier New"/>
                <a:cs typeface="Courier New"/>
                <a:sym typeface="Courier New"/>
              </a:rPr>
              <a:t>] </a:t>
            </a:r>
            <a:r>
              <a:rPr lang="es" sz="1400"/>
              <a:t>estarías leyendo la primera línea de las leídas anteriormente. </a:t>
            </a:r>
            <a:endParaRPr sz="1400">
              <a:solidFill>
                <a:srgbClr val="1C8C92"/>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solidFill>
                  <a:srgbClr val="CC7832"/>
                </a:solidFill>
                <a:highlight>
                  <a:srgbClr val="2B2B2B"/>
                </a:highlight>
                <a:latin typeface="Courier New"/>
                <a:ea typeface="Courier New"/>
                <a:cs typeface="Courier New"/>
                <a:sym typeface="Courier New"/>
              </a:rPr>
              <a:t>val </a:t>
            </a:r>
            <a:r>
              <a:rPr lang="es" sz="1400">
                <a:solidFill>
                  <a:srgbClr val="9876AA"/>
                </a:solidFill>
                <a:highlight>
                  <a:srgbClr val="2B2B2B"/>
                </a:highlight>
                <a:latin typeface="Courier New"/>
                <a:ea typeface="Courier New"/>
                <a:cs typeface="Courier New"/>
                <a:sym typeface="Courier New"/>
              </a:rPr>
              <a:t>partidasJugadas </a:t>
            </a:r>
            <a:r>
              <a:rPr lang="es" sz="1400">
                <a:solidFill>
                  <a:srgbClr val="A9B7C6"/>
                </a:solidFill>
                <a:highlight>
                  <a:srgbClr val="2B2B2B"/>
                </a:highlight>
                <a:latin typeface="Courier New"/>
                <a:ea typeface="Courier New"/>
                <a:cs typeface="Courier New"/>
                <a:sym typeface="Courier New"/>
              </a:rPr>
              <a:t>= </a:t>
            </a:r>
            <a:r>
              <a:rPr lang="es" sz="1400">
                <a:solidFill>
                  <a:srgbClr val="1C8C92"/>
                </a:solidFill>
                <a:highlight>
                  <a:srgbClr val="2B2B2B"/>
                </a:highlight>
                <a:latin typeface="Courier New"/>
                <a:ea typeface="Courier New"/>
                <a:cs typeface="Courier New"/>
                <a:sym typeface="Courier New"/>
              </a:rPr>
              <a:t>lineas</a:t>
            </a:r>
            <a:r>
              <a:rPr lang="es" sz="1400">
                <a:solidFill>
                  <a:srgbClr val="A9B7C6"/>
                </a:solidFill>
                <a:highlight>
                  <a:srgbClr val="2B2B2B"/>
                </a:highlight>
                <a:latin typeface="Courier New"/>
                <a:ea typeface="Courier New"/>
                <a:cs typeface="Courier New"/>
                <a:sym typeface="Courier New"/>
              </a:rPr>
              <a:t>[</a:t>
            </a:r>
            <a:r>
              <a:rPr lang="es" sz="1400">
                <a:solidFill>
                  <a:srgbClr val="6897BB"/>
                </a:solidFill>
                <a:highlight>
                  <a:srgbClr val="2B2B2B"/>
                </a:highlight>
                <a:latin typeface="Courier New"/>
                <a:ea typeface="Courier New"/>
                <a:cs typeface="Courier New"/>
                <a:sym typeface="Courier New"/>
              </a:rPr>
              <a:t>0</a:t>
            </a:r>
            <a:r>
              <a:rPr lang="es" sz="1400">
                <a:solidFill>
                  <a:srgbClr val="A9B7C6"/>
                </a:solidFill>
                <a:highlight>
                  <a:srgbClr val="2B2B2B"/>
                </a:highlight>
                <a:latin typeface="Courier New"/>
                <a:ea typeface="Courier New"/>
                <a:cs typeface="Courier New"/>
                <a:sym typeface="Courier New"/>
              </a:rPr>
              <a:t>].</a:t>
            </a:r>
            <a:r>
              <a:rPr i="1" lang="es" sz="1400">
                <a:solidFill>
                  <a:srgbClr val="FFC66D"/>
                </a:solidFill>
                <a:highlight>
                  <a:srgbClr val="2B2B2B"/>
                </a:highlight>
                <a:latin typeface="Courier New"/>
                <a:ea typeface="Courier New"/>
                <a:cs typeface="Courier New"/>
                <a:sym typeface="Courier New"/>
              </a:rPr>
              <a:t>toInt</a:t>
            </a:r>
            <a:r>
              <a:rPr lang="es"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t/>
            </a:r>
            <a:endParaRPr sz="1400">
              <a:solidFill>
                <a:srgbClr val="1C8C92"/>
              </a:solidFill>
              <a:highlight>
                <a:srgbClr val="2B2B2B"/>
              </a:highlight>
              <a:latin typeface="Courier New"/>
              <a:ea typeface="Courier New"/>
              <a:cs typeface="Courier New"/>
              <a:sym typeface="Courier New"/>
            </a:endParaRPr>
          </a:p>
          <a:p>
            <a:pPr indent="0" lvl="0" marL="457200" rtl="0" algn="l">
              <a:spcBef>
                <a:spcPts val="1200"/>
              </a:spcBef>
              <a:spcAft>
                <a:spcPts val="120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48"/>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Partiendo del ejercicio </a:t>
            </a:r>
            <a:r>
              <a:rPr lang="es" u="sng">
                <a:solidFill>
                  <a:schemeClr val="hlink"/>
                </a:solidFill>
                <a:hlinkClick r:id="rId3"/>
              </a:rPr>
              <a:t>anterior</a:t>
            </a:r>
            <a:endParaRPr/>
          </a:p>
          <a:p>
            <a:pPr indent="-317500" lvl="0" marL="457200" rtl="0" algn="l">
              <a:spcBef>
                <a:spcPts val="1200"/>
              </a:spcBef>
              <a:spcAft>
                <a:spcPts val="0"/>
              </a:spcAft>
              <a:buSzPts val="1400"/>
              <a:buAutoNum type="alphaLcParenR"/>
            </a:pPr>
            <a:r>
              <a:rPr lang="es"/>
              <a:t>Modifica la clase Jugador guardar en un fichero al jugador.</a:t>
            </a:r>
            <a:endParaRPr/>
          </a:p>
          <a:p>
            <a:pPr indent="-317500" lvl="0" marL="457200" rtl="0" algn="l">
              <a:spcBef>
                <a:spcPts val="0"/>
              </a:spcBef>
              <a:spcAft>
                <a:spcPts val="0"/>
              </a:spcAft>
              <a:buSzPts val="1400"/>
              <a:buAutoNum type="alphaLcParenR"/>
            </a:pPr>
            <a:r>
              <a:rPr lang="es"/>
              <a:t>Modifica el porgrama para poder leer un jugador de un fichero de texto.</a:t>
            </a:r>
            <a:endParaRPr/>
          </a:p>
        </p:txBody>
      </p:sp>
      <p:sp>
        <p:nvSpPr>
          <p:cNvPr id="912" name="Google Shape;912;p148"/>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u="sng">
                <a:solidFill>
                  <a:schemeClr val="hlink"/>
                </a:solidFill>
                <a:hlinkClick r:id="rId4"/>
              </a:rPr>
              <a:t>https://github.com/carlosbellmont/EjercicioEstadisticasJugadoresLecturaFichero.git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49"/>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Json</a:t>
            </a:r>
            <a:endParaRPr b="1" sz="30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0"/>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¿Json?</a:t>
            </a:r>
            <a:endParaRPr/>
          </a:p>
        </p:txBody>
      </p:sp>
      <p:sp>
        <p:nvSpPr>
          <p:cNvPr id="923" name="Google Shape;923;p150"/>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Json en un formato de texto cuyo objetivo es </a:t>
            </a:r>
            <a:r>
              <a:rPr lang="es"/>
              <a:t>facilitar</a:t>
            </a:r>
            <a:r>
              <a:rPr lang="es"/>
              <a:t> el intercambio de datos ampliamente utilizado.</a:t>
            </a:r>
            <a:endParaRPr/>
          </a:p>
          <a:p>
            <a:pPr indent="0" lvl="0" marL="0" rtl="0" algn="l">
              <a:spcBef>
                <a:spcPts val="1200"/>
              </a:spcBef>
              <a:spcAft>
                <a:spcPts val="0"/>
              </a:spcAft>
              <a:buNone/>
            </a:pPr>
            <a:r>
              <a:rPr lang="es"/>
              <a:t>Es un </a:t>
            </a:r>
            <a:r>
              <a:rPr lang="es"/>
              <a:t>estándar</a:t>
            </a:r>
            <a:r>
              <a:rPr lang="es"/>
              <a:t> en la WEB.</a:t>
            </a:r>
            <a:endParaRPr/>
          </a:p>
          <a:p>
            <a:pPr indent="0" lvl="0" marL="0" rtl="0" algn="l">
              <a:spcBef>
                <a:spcPts val="1200"/>
              </a:spcBef>
              <a:spcAft>
                <a:spcPts val="0"/>
              </a:spcAft>
              <a:buNone/>
            </a:pPr>
            <a:r>
              <a:rPr lang="es"/>
              <a:t>Nos permite:</a:t>
            </a:r>
            <a:endParaRPr/>
          </a:p>
          <a:p>
            <a:pPr indent="-317500" lvl="0" marL="457200" rtl="0" algn="l">
              <a:spcBef>
                <a:spcPts val="1200"/>
              </a:spcBef>
              <a:spcAft>
                <a:spcPts val="0"/>
              </a:spcAft>
              <a:buSzPts val="1400"/>
              <a:buChar char="●"/>
            </a:pPr>
            <a:r>
              <a:rPr lang="es"/>
              <a:t>Guardar objetos en formato Json.</a:t>
            </a:r>
            <a:endParaRPr/>
          </a:p>
          <a:p>
            <a:pPr indent="-317500" lvl="0" marL="457200" rtl="0" algn="l">
              <a:spcBef>
                <a:spcPts val="0"/>
              </a:spcBef>
              <a:spcAft>
                <a:spcPts val="0"/>
              </a:spcAft>
              <a:buSzPts val="1400"/>
              <a:buChar char="●"/>
            </a:pPr>
            <a:r>
              <a:rPr lang="es"/>
              <a:t>Crear objetos a partir de un Json.</a:t>
            </a:r>
            <a:endParaRPr/>
          </a:p>
          <a:p>
            <a:pPr indent="0" lvl="0" marL="0" rtl="0" algn="l">
              <a:spcBef>
                <a:spcPts val="1200"/>
              </a:spcBef>
              <a:spcAft>
                <a:spcPts val="0"/>
              </a:spcAft>
              <a:buNone/>
            </a:pPr>
            <a:r>
              <a:rPr lang="es"/>
              <a:t>Un Json luce:</a:t>
            </a:r>
            <a:endParaRPr/>
          </a:p>
          <a:p>
            <a:pPr indent="0" lvl="0" marL="0" rtl="0" algn="ctr">
              <a:spcBef>
                <a:spcPts val="1200"/>
              </a:spcBef>
              <a:spcAft>
                <a:spcPts val="1200"/>
              </a:spcAft>
              <a:buNone/>
            </a:pPr>
            <a:r>
              <a:rPr i="1" lang="es"/>
              <a:t>{"nombre":"Godofredo","partidasJugadas":0,"tiempoJugado":2,"kills":4,"deaths":0}</a:t>
            </a:r>
            <a:endParaRPr i="1"/>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1"/>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¿Json?</a:t>
            </a:r>
            <a:endParaRPr/>
          </a:p>
        </p:txBody>
      </p:sp>
      <p:sp>
        <p:nvSpPr>
          <p:cNvPr id="929" name="Google Shape;929;p151"/>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Json en un formato de texto cuyo objetivo es facilitar el intercambio de datos ampliamente utilizado.</a:t>
            </a:r>
            <a:endParaRPr/>
          </a:p>
          <a:p>
            <a:pPr indent="0" lvl="0" marL="0" rtl="0" algn="l">
              <a:spcBef>
                <a:spcPts val="1200"/>
              </a:spcBef>
              <a:spcAft>
                <a:spcPts val="0"/>
              </a:spcAft>
              <a:buNone/>
            </a:pPr>
            <a:r>
              <a:rPr lang="es"/>
              <a:t>Es un estándar en la WEB.</a:t>
            </a:r>
            <a:endParaRPr/>
          </a:p>
          <a:p>
            <a:pPr indent="0" lvl="0" marL="0" rtl="0" algn="l">
              <a:spcBef>
                <a:spcPts val="1200"/>
              </a:spcBef>
              <a:spcAft>
                <a:spcPts val="0"/>
              </a:spcAft>
              <a:buNone/>
            </a:pPr>
            <a:r>
              <a:rPr lang="es"/>
              <a:t>Nos permite:</a:t>
            </a:r>
            <a:endParaRPr/>
          </a:p>
          <a:p>
            <a:pPr indent="-317500" lvl="0" marL="457200" rtl="0" algn="l">
              <a:spcBef>
                <a:spcPts val="1200"/>
              </a:spcBef>
              <a:spcAft>
                <a:spcPts val="0"/>
              </a:spcAft>
              <a:buSzPts val="1400"/>
              <a:buChar char="●"/>
            </a:pPr>
            <a:r>
              <a:rPr lang="es"/>
              <a:t>Guardar objetos en formato Json.</a:t>
            </a:r>
            <a:endParaRPr/>
          </a:p>
          <a:p>
            <a:pPr indent="-317500" lvl="0" marL="457200" rtl="0" algn="l">
              <a:spcBef>
                <a:spcPts val="0"/>
              </a:spcBef>
              <a:spcAft>
                <a:spcPts val="0"/>
              </a:spcAft>
              <a:buSzPts val="1400"/>
              <a:buChar char="●"/>
            </a:pPr>
            <a:r>
              <a:rPr lang="es"/>
              <a:t>Crear objetos a partir de un Json.</a:t>
            </a:r>
            <a:endParaRPr/>
          </a:p>
          <a:p>
            <a:pPr indent="0" lvl="0" marL="0" rtl="0" algn="l">
              <a:spcBef>
                <a:spcPts val="1200"/>
              </a:spcBef>
              <a:spcAft>
                <a:spcPts val="0"/>
              </a:spcAft>
              <a:buNone/>
            </a:pPr>
            <a:r>
              <a:rPr lang="es"/>
              <a:t>Un Json luce:</a:t>
            </a:r>
            <a:endParaRPr/>
          </a:p>
          <a:p>
            <a:pPr indent="0" lvl="0" marL="0" rtl="0" algn="ctr">
              <a:spcBef>
                <a:spcPts val="1200"/>
              </a:spcBef>
              <a:spcAft>
                <a:spcPts val="1200"/>
              </a:spcAft>
              <a:buNone/>
            </a:pPr>
            <a:r>
              <a:rPr i="1" lang="es"/>
              <a:t>{"nombre":"Godofredo","partidasJugadas":0,"tiempoJugado":2,"kills":4,"deaths":0}</a:t>
            </a:r>
            <a:endParaRPr i="1"/>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2"/>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¿Cómo trabajo con Json?</a:t>
            </a:r>
            <a:endParaRPr/>
          </a:p>
        </p:txBody>
      </p:sp>
      <p:sp>
        <p:nvSpPr>
          <p:cNvPr id="935" name="Google Shape;935;p152"/>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Un json es un simple String, en consecuencia podrías crearlos de forma manual. </a:t>
            </a:r>
            <a:endParaRPr/>
          </a:p>
          <a:p>
            <a:pPr indent="0" lvl="0" marL="0" rtl="0" algn="l">
              <a:spcBef>
                <a:spcPts val="1200"/>
              </a:spcBef>
              <a:spcAft>
                <a:spcPts val="0"/>
              </a:spcAft>
              <a:buNone/>
            </a:pPr>
            <a:r>
              <a:rPr lang="es"/>
              <a:t>Sin embargo existen numerosas librerías que te facilitan el trabajo.</a:t>
            </a:r>
            <a:endParaRPr/>
          </a:p>
          <a:p>
            <a:pPr indent="0" lvl="0" marL="0" rtl="0" algn="l">
              <a:spcBef>
                <a:spcPts val="1200"/>
              </a:spcBef>
              <a:spcAft>
                <a:spcPts val="0"/>
              </a:spcAft>
              <a:buNone/>
            </a:pPr>
            <a:r>
              <a:rPr lang="es"/>
              <a:t>Utilizaremos GSON. </a:t>
            </a:r>
            <a:endParaRPr/>
          </a:p>
          <a:p>
            <a:pPr indent="0" lvl="0" marL="0" rtl="0" algn="l">
              <a:spcBef>
                <a:spcPts val="1200"/>
              </a:spcBef>
              <a:spcAft>
                <a:spcPts val="0"/>
              </a:spcAft>
              <a:buNone/>
            </a:pPr>
            <a:r>
              <a:rPr lang="es"/>
              <a:t>Para descargarla debemos añadir en nuestro build.gralde, en la sección de dependencies:</a:t>
            </a:r>
            <a:endParaRPr/>
          </a:p>
          <a:p>
            <a:pPr indent="0" lvl="0" marL="0" rtl="0" algn="l">
              <a:spcBef>
                <a:spcPts val="1200"/>
              </a:spcBef>
              <a:spcAft>
                <a:spcPts val="0"/>
              </a:spcAft>
              <a:buNone/>
            </a:pPr>
            <a:r>
              <a:rPr lang="es" sz="1100">
                <a:solidFill>
                  <a:srgbClr val="38B784"/>
                </a:solidFill>
                <a:highlight>
                  <a:srgbClr val="2B2B2B"/>
                </a:highlight>
                <a:latin typeface="Courier New"/>
                <a:ea typeface="Courier New"/>
                <a:cs typeface="Courier New"/>
                <a:sym typeface="Courier New"/>
              </a:rPr>
              <a:t>dependencies </a:t>
            </a:r>
            <a:r>
              <a:rPr b="1" lang="es" sz="1100">
                <a:solidFill>
                  <a:srgbClr val="A9B7C6"/>
                </a:solidFill>
                <a:highlight>
                  <a:srgbClr val="2B2B2B"/>
                </a:highlight>
                <a:latin typeface="Courier New"/>
                <a:ea typeface="Courier New"/>
                <a:cs typeface="Courier New"/>
                <a:sym typeface="Courier New"/>
              </a:rPr>
              <a:t>{</a:t>
            </a:r>
            <a:endParaRPr sz="1100">
              <a:solidFill>
                <a:srgbClr val="6A8759"/>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100">
                <a:solidFill>
                  <a:srgbClr val="6A8759"/>
                </a:solidFill>
                <a:highlight>
                  <a:srgbClr val="2B2B2B"/>
                </a:highlight>
                <a:latin typeface="Courier New"/>
                <a:ea typeface="Courier New"/>
                <a:cs typeface="Courier New"/>
                <a:sym typeface="Courier New"/>
              </a:rPr>
              <a:t>   </a:t>
            </a:r>
            <a:r>
              <a:rPr lang="es" sz="1100">
                <a:solidFill>
                  <a:srgbClr val="38B784"/>
                </a:solidFill>
                <a:highlight>
                  <a:srgbClr val="2B2B2B"/>
                </a:highlight>
                <a:latin typeface="Courier New"/>
                <a:ea typeface="Courier New"/>
                <a:cs typeface="Courier New"/>
                <a:sym typeface="Courier New"/>
              </a:rPr>
              <a:t>implementation </a:t>
            </a:r>
            <a:r>
              <a:rPr lang="es" sz="1100">
                <a:solidFill>
                  <a:srgbClr val="6A8759"/>
                </a:solidFill>
                <a:highlight>
                  <a:srgbClr val="2B2B2B"/>
                </a:highlight>
                <a:latin typeface="Courier New"/>
                <a:ea typeface="Courier New"/>
                <a:cs typeface="Courier New"/>
                <a:sym typeface="Courier New"/>
              </a:rPr>
              <a:t>'com.google.code.gson:gson:2.8.8'</a:t>
            </a:r>
            <a:endParaRPr sz="1100">
              <a:solidFill>
                <a:srgbClr val="6A8759"/>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b="1" lang="es" sz="1100">
                <a:solidFill>
                  <a:srgbClr val="A9B7C6"/>
                </a:solidFill>
                <a:highlight>
                  <a:srgbClr val="2B2B2B"/>
                </a:highlight>
                <a:latin typeface="Courier New"/>
                <a:ea typeface="Courier New"/>
                <a:cs typeface="Courier New"/>
                <a:sym typeface="Courier New"/>
              </a:rPr>
              <a:t>}</a:t>
            </a:r>
            <a:endParaRPr b="1"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¿Guardando en Json?</a:t>
            </a:r>
            <a:endParaRPr/>
          </a:p>
        </p:txBody>
      </p:sp>
      <p:sp>
        <p:nvSpPr>
          <p:cNvPr id="941" name="Google Shape;941;p153"/>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CC7832"/>
                </a:solidFill>
                <a:highlight>
                  <a:srgbClr val="2B2B2B"/>
                </a:highlight>
                <a:latin typeface="Courier New"/>
                <a:ea typeface="Courier New"/>
                <a:cs typeface="Courier New"/>
                <a:sym typeface="Courier New"/>
              </a:rPr>
              <a:t>private fun </a:t>
            </a:r>
            <a:r>
              <a:rPr lang="es" sz="1100">
                <a:solidFill>
                  <a:srgbClr val="FFC66D"/>
                </a:solidFill>
                <a:highlight>
                  <a:srgbClr val="2B2B2B"/>
                </a:highlight>
                <a:latin typeface="Courier New"/>
                <a:ea typeface="Courier New"/>
                <a:cs typeface="Courier New"/>
                <a:sym typeface="Courier New"/>
              </a:rPr>
              <a:t>toJson</a:t>
            </a:r>
            <a:r>
              <a:rPr lang="es" sz="1100">
                <a:solidFill>
                  <a:srgbClr val="A9B7C6"/>
                </a:solidFill>
                <a:highlight>
                  <a:srgbClr val="2B2B2B"/>
                </a:highlight>
                <a:latin typeface="Courier New"/>
                <a:ea typeface="Courier New"/>
                <a:cs typeface="Courier New"/>
                <a:sym typeface="Courier New"/>
              </a:rPr>
              <a:t>(): String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val </a:t>
            </a:r>
            <a:r>
              <a:rPr lang="es" sz="1100">
                <a:solidFill>
                  <a:srgbClr val="1C8C92"/>
                </a:solidFill>
                <a:highlight>
                  <a:srgbClr val="2B2B2B"/>
                </a:highlight>
                <a:latin typeface="Courier New"/>
                <a:ea typeface="Courier New"/>
                <a:cs typeface="Courier New"/>
                <a:sym typeface="Courier New"/>
              </a:rPr>
              <a:t>gson </a:t>
            </a:r>
            <a:r>
              <a:rPr lang="es" sz="1100">
                <a:solidFill>
                  <a:srgbClr val="A9B7C6"/>
                </a:solidFill>
                <a:highlight>
                  <a:srgbClr val="2B2B2B"/>
                </a:highlight>
                <a:latin typeface="Courier New"/>
                <a:ea typeface="Courier New"/>
                <a:cs typeface="Courier New"/>
                <a:sym typeface="Courier New"/>
              </a:rPr>
              <a:t>= </a:t>
            </a:r>
            <a:r>
              <a:rPr lang="es" sz="1100">
                <a:solidFill>
                  <a:srgbClr val="3F755C"/>
                </a:solidFill>
                <a:highlight>
                  <a:srgbClr val="2B2B2B"/>
                </a:highlight>
                <a:latin typeface="Courier New"/>
                <a:ea typeface="Courier New"/>
                <a:cs typeface="Courier New"/>
                <a:sym typeface="Courier New"/>
              </a:rPr>
              <a:t>Gson</a:t>
            </a: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return </a:t>
            </a:r>
            <a:r>
              <a:rPr lang="es" sz="1100">
                <a:solidFill>
                  <a:srgbClr val="1C8C92"/>
                </a:solidFill>
                <a:highlight>
                  <a:srgbClr val="2B2B2B"/>
                </a:highlight>
                <a:latin typeface="Courier New"/>
                <a:ea typeface="Courier New"/>
                <a:cs typeface="Courier New"/>
                <a:sym typeface="Courier New"/>
              </a:rPr>
              <a:t>gson</a:t>
            </a:r>
            <a:r>
              <a:rPr lang="es" sz="1100">
                <a:solidFill>
                  <a:srgbClr val="A9B7C6"/>
                </a:solidFill>
                <a:highlight>
                  <a:srgbClr val="2B2B2B"/>
                </a:highlight>
                <a:latin typeface="Courier New"/>
                <a:ea typeface="Courier New"/>
                <a:cs typeface="Courier New"/>
                <a:sym typeface="Courier New"/>
              </a:rPr>
              <a:t>.toJson(</a:t>
            </a:r>
            <a:r>
              <a:rPr lang="es" sz="1100">
                <a:solidFill>
                  <a:srgbClr val="CC7832"/>
                </a:solidFill>
                <a:highlight>
                  <a:srgbClr val="2B2B2B"/>
                </a:highlight>
                <a:latin typeface="Courier New"/>
                <a:ea typeface="Courier New"/>
                <a:cs typeface="Courier New"/>
                <a:sym typeface="Courier New"/>
              </a:rPr>
              <a:t>this</a:t>
            </a: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a:t>
            </a:r>
            <a:endParaRPr/>
          </a:p>
          <a:p>
            <a:pPr indent="0" lvl="0" marL="0" rtl="0" algn="l">
              <a:spcBef>
                <a:spcPts val="1200"/>
              </a:spcBef>
              <a:spcAft>
                <a:spcPts val="1200"/>
              </a:spcAft>
              <a:buNone/>
            </a:pPr>
            <a:r>
              <a:rPr lang="es"/>
              <a:t>Dónde </a:t>
            </a:r>
            <a:r>
              <a:rPr lang="es">
                <a:solidFill>
                  <a:srgbClr val="CC7832"/>
                </a:solidFill>
                <a:highlight>
                  <a:srgbClr val="2B2B2B"/>
                </a:highlight>
                <a:latin typeface="Courier New"/>
                <a:ea typeface="Courier New"/>
                <a:cs typeface="Courier New"/>
                <a:sym typeface="Courier New"/>
              </a:rPr>
              <a:t>this </a:t>
            </a:r>
            <a:r>
              <a:rPr lang="es"/>
              <a:t>es el objeto que vamos a transformar en Json</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¿Cargando del Json?</a:t>
            </a:r>
            <a:endParaRPr/>
          </a:p>
        </p:txBody>
      </p:sp>
      <p:sp>
        <p:nvSpPr>
          <p:cNvPr id="947" name="Google Shape;947;p154"/>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CC7832"/>
                </a:solidFill>
                <a:highlight>
                  <a:srgbClr val="2B2B2B"/>
                </a:highlight>
                <a:latin typeface="Courier New"/>
                <a:ea typeface="Courier New"/>
                <a:cs typeface="Courier New"/>
                <a:sym typeface="Courier New"/>
              </a:rPr>
              <a:t>private fun </a:t>
            </a:r>
            <a:r>
              <a:rPr lang="es" sz="1100">
                <a:solidFill>
                  <a:srgbClr val="FFC66D"/>
                </a:solidFill>
                <a:highlight>
                  <a:srgbClr val="2B2B2B"/>
                </a:highlight>
                <a:latin typeface="Courier New"/>
                <a:ea typeface="Courier New"/>
                <a:cs typeface="Courier New"/>
                <a:sym typeface="Courier New"/>
              </a:rPr>
              <a:t>fromJson</a:t>
            </a:r>
            <a:r>
              <a:rPr lang="es" sz="1100">
                <a:solidFill>
                  <a:srgbClr val="A9B7C6"/>
                </a:solidFill>
                <a:highlight>
                  <a:srgbClr val="2B2B2B"/>
                </a:highlight>
                <a:latin typeface="Courier New"/>
                <a:ea typeface="Courier New"/>
                <a:cs typeface="Courier New"/>
                <a:sym typeface="Courier New"/>
              </a:rPr>
              <a:t>(</a:t>
            </a:r>
            <a:r>
              <a:rPr lang="es" sz="1100">
                <a:solidFill>
                  <a:srgbClr val="5975C6"/>
                </a:solidFill>
                <a:highlight>
                  <a:srgbClr val="2B2B2B"/>
                </a:highlight>
                <a:latin typeface="Courier New"/>
                <a:ea typeface="Courier New"/>
                <a:cs typeface="Courier New"/>
                <a:sym typeface="Courier New"/>
              </a:rPr>
              <a:t>json</a:t>
            </a:r>
            <a:r>
              <a:rPr lang="es" sz="1100">
                <a:solidFill>
                  <a:srgbClr val="A9B7C6"/>
                </a:solidFill>
                <a:highlight>
                  <a:srgbClr val="2B2B2B"/>
                </a:highlight>
                <a:latin typeface="Courier New"/>
                <a:ea typeface="Courier New"/>
                <a:cs typeface="Courier New"/>
                <a:sym typeface="Courier New"/>
              </a:rPr>
              <a:t>: String) : Jugador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val </a:t>
            </a:r>
            <a:r>
              <a:rPr lang="es" sz="1100">
                <a:solidFill>
                  <a:srgbClr val="1C8C92"/>
                </a:solidFill>
                <a:highlight>
                  <a:srgbClr val="2B2B2B"/>
                </a:highlight>
                <a:latin typeface="Courier New"/>
                <a:ea typeface="Courier New"/>
                <a:cs typeface="Courier New"/>
                <a:sym typeface="Courier New"/>
              </a:rPr>
              <a:t>gson </a:t>
            </a:r>
            <a:r>
              <a:rPr lang="es" sz="1100">
                <a:solidFill>
                  <a:srgbClr val="A9B7C6"/>
                </a:solidFill>
                <a:highlight>
                  <a:srgbClr val="2B2B2B"/>
                </a:highlight>
                <a:latin typeface="Courier New"/>
                <a:ea typeface="Courier New"/>
                <a:cs typeface="Courier New"/>
                <a:sym typeface="Courier New"/>
              </a:rPr>
              <a:t>= </a:t>
            </a:r>
            <a:r>
              <a:rPr lang="es" sz="1100">
                <a:solidFill>
                  <a:srgbClr val="3F755C"/>
                </a:solidFill>
                <a:highlight>
                  <a:srgbClr val="2B2B2B"/>
                </a:highlight>
                <a:latin typeface="Courier New"/>
                <a:ea typeface="Courier New"/>
                <a:cs typeface="Courier New"/>
                <a:sym typeface="Courier New"/>
              </a:rPr>
              <a:t>Gson</a:t>
            </a: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return </a:t>
            </a:r>
            <a:r>
              <a:rPr lang="es" sz="1100">
                <a:solidFill>
                  <a:srgbClr val="1C8C92"/>
                </a:solidFill>
                <a:highlight>
                  <a:srgbClr val="2B2B2B"/>
                </a:highlight>
                <a:latin typeface="Courier New"/>
                <a:ea typeface="Courier New"/>
                <a:cs typeface="Courier New"/>
                <a:sym typeface="Courier New"/>
              </a:rPr>
              <a:t>gson</a:t>
            </a:r>
            <a:r>
              <a:rPr lang="es" sz="1100">
                <a:solidFill>
                  <a:srgbClr val="A9B7C6"/>
                </a:solidFill>
                <a:highlight>
                  <a:srgbClr val="2B2B2B"/>
                </a:highlight>
                <a:latin typeface="Courier New"/>
                <a:ea typeface="Courier New"/>
                <a:cs typeface="Courier New"/>
                <a:sym typeface="Courier New"/>
              </a:rPr>
              <a:t>.fromJson(</a:t>
            </a:r>
            <a:r>
              <a:rPr lang="es" sz="1100">
                <a:solidFill>
                  <a:srgbClr val="5975C6"/>
                </a:solidFill>
                <a:highlight>
                  <a:srgbClr val="2B2B2B"/>
                </a:highlight>
                <a:latin typeface="Courier New"/>
                <a:ea typeface="Courier New"/>
                <a:cs typeface="Courier New"/>
                <a:sym typeface="Courier New"/>
              </a:rPr>
              <a:t>json</a:t>
            </a:r>
            <a:r>
              <a:rPr lang="es" sz="1100">
                <a:solidFill>
                  <a:srgbClr val="CC7832"/>
                </a:solidFill>
                <a:highlight>
                  <a:srgbClr val="2B2B2B"/>
                </a:highlight>
                <a:latin typeface="Courier New"/>
                <a:ea typeface="Courier New"/>
                <a:cs typeface="Courier New"/>
                <a:sym typeface="Courier New"/>
              </a:rPr>
              <a:t>, </a:t>
            </a:r>
            <a:r>
              <a:rPr lang="es" sz="1100">
                <a:solidFill>
                  <a:srgbClr val="A9B7C6"/>
                </a:solidFill>
                <a:highlight>
                  <a:srgbClr val="2B2B2B"/>
                </a:highlight>
                <a:latin typeface="Courier New"/>
                <a:ea typeface="Courier New"/>
                <a:cs typeface="Courier New"/>
                <a:sym typeface="Courier New"/>
              </a:rPr>
              <a:t>Jugador::</a:t>
            </a:r>
            <a:r>
              <a:rPr lang="es" sz="1100">
                <a:solidFill>
                  <a:srgbClr val="CC7832"/>
                </a:solidFill>
                <a:highlight>
                  <a:srgbClr val="2B2B2B"/>
                </a:highlight>
                <a:latin typeface="Courier New"/>
                <a:ea typeface="Courier New"/>
                <a:cs typeface="Courier New"/>
                <a:sym typeface="Courier New"/>
              </a:rPr>
              <a:t>class</a:t>
            </a:r>
            <a:r>
              <a:rPr lang="es" sz="1100">
                <a:solidFill>
                  <a:srgbClr val="A9B7C6"/>
                </a:solidFill>
                <a:highlight>
                  <a:srgbClr val="2B2B2B"/>
                </a:highlight>
                <a:latin typeface="Courier New"/>
                <a:ea typeface="Courier New"/>
                <a:cs typeface="Courier New"/>
                <a:sym typeface="Courier New"/>
              </a:rPr>
              <a:t>.</a:t>
            </a:r>
            <a:r>
              <a:rPr i="1" lang="es" sz="1100">
                <a:solidFill>
                  <a:srgbClr val="9876AA"/>
                </a:solidFill>
                <a:highlight>
                  <a:srgbClr val="2B2B2B"/>
                </a:highlight>
                <a:latin typeface="Courier New"/>
                <a:ea typeface="Courier New"/>
                <a:cs typeface="Courier New"/>
                <a:sym typeface="Courier New"/>
              </a:rPr>
              <a:t>java</a:t>
            </a: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rPr lang="es"/>
              <a:t>Dónde </a:t>
            </a:r>
            <a:r>
              <a:rPr lang="es">
                <a:solidFill>
                  <a:srgbClr val="A9B7C6"/>
                </a:solidFill>
                <a:highlight>
                  <a:srgbClr val="2B2B2B"/>
                </a:highlight>
                <a:latin typeface="Courier New"/>
                <a:ea typeface="Courier New"/>
                <a:cs typeface="Courier New"/>
                <a:sym typeface="Courier New"/>
              </a:rPr>
              <a:t>Jugador </a:t>
            </a:r>
            <a:r>
              <a:rPr lang="es"/>
              <a:t>es el tipo que vamos a leer del Json.</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55"/>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Partiendo del ejercicio </a:t>
            </a:r>
            <a:r>
              <a:rPr lang="es" u="sng">
                <a:solidFill>
                  <a:schemeClr val="hlink"/>
                </a:solidFill>
                <a:hlinkClick r:id="rId3"/>
              </a:rPr>
              <a:t>anterior</a:t>
            </a:r>
            <a:endParaRPr/>
          </a:p>
          <a:p>
            <a:pPr indent="-317500" lvl="0" marL="457200" rtl="0" algn="l">
              <a:spcBef>
                <a:spcPts val="1200"/>
              </a:spcBef>
              <a:spcAft>
                <a:spcPts val="0"/>
              </a:spcAft>
              <a:buSzPts val="1400"/>
              <a:buAutoNum type="alphaLcParenR"/>
            </a:pPr>
            <a:r>
              <a:rPr lang="es"/>
              <a:t>Modifica la clase Jugador guardar en un fichero Json.</a:t>
            </a:r>
            <a:endParaRPr/>
          </a:p>
          <a:p>
            <a:pPr indent="-317500" lvl="0" marL="457200" rtl="0" algn="l">
              <a:spcBef>
                <a:spcPts val="0"/>
              </a:spcBef>
              <a:spcAft>
                <a:spcPts val="0"/>
              </a:spcAft>
              <a:buSzPts val="1400"/>
              <a:buAutoNum type="alphaLcParenR"/>
            </a:pPr>
            <a:r>
              <a:rPr lang="es"/>
              <a:t>Modifica el programa para poder leer un jugador de un fichero Json.</a:t>
            </a:r>
            <a:endParaRPr/>
          </a:p>
        </p:txBody>
      </p:sp>
      <p:sp>
        <p:nvSpPr>
          <p:cNvPr id="953" name="Google Shape;953;p155"/>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u="sng">
                <a:solidFill>
                  <a:schemeClr val="hlink"/>
                </a:solidFill>
                <a:hlinkClick r:id="rId4"/>
              </a:rPr>
              <a:t>https://github.com/carlosbellmont/EjercicioEstadisticasJugadoresJson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¿Dónde está Kotlin documentado?</a:t>
            </a:r>
            <a:endParaRPr/>
          </a:p>
        </p:txBody>
      </p:sp>
      <p:sp>
        <p:nvSpPr>
          <p:cNvPr id="164" name="Google Shape;164;p30"/>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http://kotlinlang.org/docs/reference/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5" name="Google Shape;165;p30"/>
          <p:cNvPicPr preferRelativeResize="0"/>
          <p:nvPr/>
        </p:nvPicPr>
        <p:blipFill>
          <a:blip r:embed="rId4">
            <a:alphaModFix/>
          </a:blip>
          <a:stretch>
            <a:fillRect/>
          </a:stretch>
        </p:blipFill>
        <p:spPr>
          <a:xfrm>
            <a:off x="3324225" y="1968750"/>
            <a:ext cx="2495550" cy="9525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6"/>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Data Class</a:t>
            </a:r>
            <a:endParaRPr b="1" sz="30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Explicando el ejemplo</a:t>
            </a:r>
            <a:endParaRPr/>
          </a:p>
        </p:txBody>
      </p:sp>
      <p:sp>
        <p:nvSpPr>
          <p:cNvPr id="964" name="Google Shape;964;p1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Para este ejemplo vamos a simular el comportamiento de un </a:t>
            </a:r>
            <a:r>
              <a:rPr b="1" lang="es"/>
              <a:t>hotel</a:t>
            </a:r>
            <a:r>
              <a:rPr lang="es"/>
              <a:t>.</a:t>
            </a:r>
            <a:endParaRPr/>
          </a:p>
          <a:p>
            <a:pPr indent="-317500" lvl="0" marL="457200" rtl="0" algn="l">
              <a:spcBef>
                <a:spcPts val="1200"/>
              </a:spcBef>
              <a:spcAft>
                <a:spcPts val="0"/>
              </a:spcAft>
              <a:buSzPts val="1400"/>
              <a:buChar char="●"/>
            </a:pPr>
            <a:r>
              <a:rPr lang="es"/>
              <a:t>El hotel tiene unos huéspedes (</a:t>
            </a:r>
            <a:r>
              <a:rPr i="1" lang="es"/>
              <a:t>guess</a:t>
            </a:r>
            <a:r>
              <a:rPr lang="es"/>
              <a:t>) que se alojan en diferentes habitaciones (</a:t>
            </a:r>
            <a:r>
              <a:rPr i="1" lang="es"/>
              <a:t>bedroom</a:t>
            </a:r>
            <a:r>
              <a:rPr lang="es"/>
              <a:t>)</a:t>
            </a:r>
            <a:endParaRPr/>
          </a:p>
          <a:p>
            <a:pPr indent="0" lvl="0" marL="0" rtl="0" algn="l">
              <a:spcBef>
                <a:spcPts val="1200"/>
              </a:spcBef>
              <a:spcAft>
                <a:spcPts val="1200"/>
              </a:spcAft>
              <a:buNone/>
            </a:pPr>
            <a:r>
              <a:rPr lang="es"/>
              <a:t>En consecuencia, nuestra </a:t>
            </a:r>
            <a:r>
              <a:rPr lang="es">
                <a:solidFill>
                  <a:srgbClr val="CC7832"/>
                </a:solidFill>
                <a:highlight>
                  <a:schemeClr val="dk2"/>
                </a:highlight>
                <a:latin typeface="Courier New"/>
                <a:ea typeface="Courier New"/>
                <a:cs typeface="Courier New"/>
                <a:sym typeface="Courier New"/>
              </a:rPr>
              <a:t>class </a:t>
            </a:r>
            <a:r>
              <a:rPr lang="es"/>
              <a:t> “Guess” debe almacenar el nombre del huésped y su número de habitación.</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La clase</a:t>
            </a:r>
            <a:endParaRPr/>
          </a:p>
        </p:txBody>
      </p:sp>
      <p:sp>
        <p:nvSpPr>
          <p:cNvPr id="970" name="Google Shape;970;p158"/>
          <p:cNvSpPr txBox="1"/>
          <p:nvPr>
            <p:ph idx="1" type="body"/>
          </p:nvPr>
        </p:nvSpPr>
        <p:spPr>
          <a:xfrm>
            <a:off x="311700" y="1152475"/>
            <a:ext cx="8520600" cy="365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La</a:t>
            </a:r>
            <a:r>
              <a:rPr lang="es"/>
              <a:t> </a:t>
            </a:r>
            <a:r>
              <a:rPr lang="es">
                <a:solidFill>
                  <a:srgbClr val="CC7832"/>
                </a:solidFill>
                <a:highlight>
                  <a:srgbClr val="2B2B2B"/>
                </a:highlight>
                <a:latin typeface="Courier New"/>
                <a:ea typeface="Courier New"/>
                <a:cs typeface="Courier New"/>
                <a:sym typeface="Courier New"/>
              </a:rPr>
              <a:t>class </a:t>
            </a:r>
            <a:r>
              <a:rPr lang="es"/>
              <a:t>podría ser</a:t>
            </a:r>
            <a:r>
              <a:rPr lang="es"/>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solidFill>
                  <a:srgbClr val="CC7832"/>
                </a:solidFill>
                <a:highlight>
                  <a:srgbClr val="2B2B2B"/>
                </a:highlight>
                <a:latin typeface="Courier New"/>
                <a:ea typeface="Courier New"/>
                <a:cs typeface="Courier New"/>
                <a:sym typeface="Courier New"/>
              </a:rPr>
              <a:t>class </a:t>
            </a:r>
            <a:r>
              <a:rPr lang="es">
                <a:solidFill>
                  <a:srgbClr val="A9B7C6"/>
                </a:solidFill>
                <a:highlight>
                  <a:srgbClr val="2B2B2B"/>
                </a:highlight>
                <a:latin typeface="Courier New"/>
                <a:ea typeface="Courier New"/>
                <a:cs typeface="Courier New"/>
                <a:sym typeface="Courier New"/>
              </a:rPr>
              <a:t>GuessNormalClass(</a:t>
            </a:r>
            <a:r>
              <a:rPr lang="es">
                <a:solidFill>
                  <a:srgbClr val="CC7832"/>
                </a:solidFill>
                <a:highlight>
                  <a:srgbClr val="2B2B2B"/>
                </a:highlight>
                <a:latin typeface="Courier New"/>
                <a:ea typeface="Courier New"/>
                <a:cs typeface="Courier New"/>
                <a:sym typeface="Courier New"/>
              </a:rPr>
              <a:t>var </a:t>
            </a:r>
            <a:r>
              <a:rPr lang="es">
                <a:solidFill>
                  <a:srgbClr val="9876AA"/>
                </a:solidFill>
                <a:highlight>
                  <a:srgbClr val="2B2B2B"/>
                </a:highlight>
                <a:latin typeface="Courier New"/>
                <a:ea typeface="Courier New"/>
                <a:cs typeface="Courier New"/>
                <a:sym typeface="Courier New"/>
              </a:rPr>
              <a:t>name </a:t>
            </a:r>
            <a:r>
              <a:rPr lang="es">
                <a:solidFill>
                  <a:srgbClr val="A9B7C6"/>
                </a:solidFill>
                <a:highlight>
                  <a:srgbClr val="2B2B2B"/>
                </a:highlight>
                <a:latin typeface="Courier New"/>
                <a:ea typeface="Courier New"/>
                <a:cs typeface="Courier New"/>
                <a:sym typeface="Courier New"/>
              </a:rPr>
              <a:t>: String</a:t>
            </a:r>
            <a:r>
              <a:rPr lang="es">
                <a:solidFill>
                  <a:srgbClr val="CC7832"/>
                </a:solidFill>
                <a:highlight>
                  <a:srgbClr val="2B2B2B"/>
                </a:highlight>
                <a:latin typeface="Courier New"/>
                <a:ea typeface="Courier New"/>
                <a:cs typeface="Courier New"/>
                <a:sym typeface="Courier New"/>
              </a:rPr>
              <a:t>, var </a:t>
            </a:r>
            <a:r>
              <a:rPr lang="es">
                <a:solidFill>
                  <a:srgbClr val="9876AA"/>
                </a:solidFill>
                <a:highlight>
                  <a:srgbClr val="2B2B2B"/>
                </a:highlight>
                <a:latin typeface="Courier New"/>
                <a:ea typeface="Courier New"/>
                <a:cs typeface="Courier New"/>
                <a:sym typeface="Courier New"/>
              </a:rPr>
              <a:t>bedroom </a:t>
            </a:r>
            <a:r>
              <a:rPr lang="es">
                <a:solidFill>
                  <a:srgbClr val="A9B7C6"/>
                </a:solidFill>
                <a:highlight>
                  <a:srgbClr val="2B2B2B"/>
                </a:highlight>
                <a:latin typeface="Courier New"/>
                <a:ea typeface="Courier New"/>
                <a:cs typeface="Courier New"/>
                <a:sym typeface="Courier New"/>
              </a:rPr>
              <a:t>: Int) {</a:t>
            </a:r>
            <a:endParaRPr>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a:solidFill>
                  <a:srgbClr val="A9B7C6"/>
                </a:solidFill>
                <a:highlight>
                  <a:srgbClr val="2B2B2B"/>
                </a:highlight>
                <a:latin typeface="Courier New"/>
                <a:ea typeface="Courier New"/>
                <a:cs typeface="Courier New"/>
                <a:sym typeface="Courier New"/>
              </a:rPr>
              <a:t>   </a:t>
            </a:r>
            <a:r>
              <a:rPr lang="es">
                <a:solidFill>
                  <a:srgbClr val="CC7832"/>
                </a:solidFill>
                <a:highlight>
                  <a:srgbClr val="2B2B2B"/>
                </a:highlight>
                <a:latin typeface="Courier New"/>
                <a:ea typeface="Courier New"/>
                <a:cs typeface="Courier New"/>
                <a:sym typeface="Courier New"/>
              </a:rPr>
              <a:t>private val </a:t>
            </a:r>
            <a:r>
              <a:rPr lang="es">
                <a:solidFill>
                  <a:srgbClr val="9876AA"/>
                </a:solidFill>
                <a:highlight>
                  <a:srgbClr val="2B2B2B"/>
                </a:highlight>
                <a:latin typeface="Courier New"/>
                <a:ea typeface="Courier New"/>
                <a:cs typeface="Courier New"/>
                <a:sym typeface="Courier New"/>
              </a:rPr>
              <a:t>summary </a:t>
            </a:r>
            <a:r>
              <a:rPr lang="es">
                <a:solidFill>
                  <a:srgbClr val="A9B7C6"/>
                </a:solidFill>
                <a:highlight>
                  <a:srgbClr val="2B2B2B"/>
                </a:highlight>
                <a:latin typeface="Courier New"/>
                <a:ea typeface="Courier New"/>
                <a:cs typeface="Courier New"/>
                <a:sym typeface="Courier New"/>
              </a:rPr>
              <a:t>= </a:t>
            </a:r>
            <a:r>
              <a:rPr lang="es">
                <a:solidFill>
                  <a:srgbClr val="6A8759"/>
                </a:solidFill>
                <a:highlight>
                  <a:srgbClr val="2B2B2B"/>
                </a:highlight>
                <a:latin typeface="Courier New"/>
                <a:ea typeface="Courier New"/>
                <a:cs typeface="Courier New"/>
                <a:sym typeface="Courier New"/>
              </a:rPr>
              <a:t>"</a:t>
            </a:r>
            <a:r>
              <a:rPr lang="es">
                <a:solidFill>
                  <a:srgbClr val="CC7832"/>
                </a:solidFill>
                <a:highlight>
                  <a:srgbClr val="2B2B2B"/>
                </a:highlight>
                <a:latin typeface="Courier New"/>
                <a:ea typeface="Courier New"/>
                <a:cs typeface="Courier New"/>
                <a:sym typeface="Courier New"/>
              </a:rPr>
              <a:t>$</a:t>
            </a:r>
            <a:r>
              <a:rPr lang="es">
                <a:solidFill>
                  <a:srgbClr val="9876AA"/>
                </a:solidFill>
                <a:highlight>
                  <a:srgbClr val="2B2B2B"/>
                </a:highlight>
                <a:latin typeface="Courier New"/>
                <a:ea typeface="Courier New"/>
                <a:cs typeface="Courier New"/>
                <a:sym typeface="Courier New"/>
              </a:rPr>
              <a:t>name</a:t>
            </a:r>
            <a:r>
              <a:rPr lang="es">
                <a:solidFill>
                  <a:srgbClr val="6A8759"/>
                </a:solidFill>
                <a:highlight>
                  <a:srgbClr val="2B2B2B"/>
                </a:highlight>
                <a:latin typeface="Courier New"/>
                <a:ea typeface="Courier New"/>
                <a:cs typeface="Courier New"/>
                <a:sym typeface="Courier New"/>
              </a:rPr>
              <a:t> has the bedroom nº </a:t>
            </a:r>
            <a:r>
              <a:rPr lang="es">
                <a:solidFill>
                  <a:srgbClr val="CC7832"/>
                </a:solidFill>
                <a:highlight>
                  <a:srgbClr val="2B2B2B"/>
                </a:highlight>
                <a:latin typeface="Courier New"/>
                <a:ea typeface="Courier New"/>
                <a:cs typeface="Courier New"/>
                <a:sym typeface="Courier New"/>
              </a:rPr>
              <a:t>$</a:t>
            </a:r>
            <a:r>
              <a:rPr lang="es">
                <a:solidFill>
                  <a:srgbClr val="9876AA"/>
                </a:solidFill>
                <a:highlight>
                  <a:srgbClr val="2B2B2B"/>
                </a:highlight>
                <a:latin typeface="Courier New"/>
                <a:ea typeface="Courier New"/>
                <a:cs typeface="Courier New"/>
                <a:sym typeface="Courier New"/>
              </a:rPr>
              <a:t>bedroom</a:t>
            </a:r>
            <a:r>
              <a:rPr lang="es">
                <a:solidFill>
                  <a:srgbClr val="6A8759"/>
                </a:solidFill>
                <a:highlight>
                  <a:srgbClr val="2B2B2B"/>
                </a:highlight>
                <a:latin typeface="Courier New"/>
                <a:ea typeface="Courier New"/>
                <a:cs typeface="Courier New"/>
                <a:sym typeface="Courier New"/>
              </a:rPr>
              <a:t>"</a:t>
            </a:r>
            <a:endParaRPr>
              <a:solidFill>
                <a:srgbClr val="6A8759"/>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a:solidFill>
                <a:srgbClr val="6A8759"/>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a:solidFill>
                  <a:srgbClr val="6A8759"/>
                </a:solidFill>
                <a:highlight>
                  <a:srgbClr val="2B2B2B"/>
                </a:highlight>
                <a:latin typeface="Courier New"/>
                <a:ea typeface="Courier New"/>
                <a:cs typeface="Courier New"/>
                <a:sym typeface="Courier New"/>
              </a:rPr>
              <a:t>   </a:t>
            </a:r>
            <a:r>
              <a:rPr lang="es">
                <a:solidFill>
                  <a:srgbClr val="CC7832"/>
                </a:solidFill>
                <a:highlight>
                  <a:srgbClr val="2B2B2B"/>
                </a:highlight>
                <a:latin typeface="Courier New"/>
                <a:ea typeface="Courier New"/>
                <a:cs typeface="Courier New"/>
                <a:sym typeface="Courier New"/>
              </a:rPr>
              <a:t>fun </a:t>
            </a:r>
            <a:r>
              <a:rPr lang="es">
                <a:solidFill>
                  <a:srgbClr val="FFC66D"/>
                </a:solidFill>
                <a:highlight>
                  <a:srgbClr val="2B2B2B"/>
                </a:highlight>
                <a:latin typeface="Courier New"/>
                <a:ea typeface="Courier New"/>
                <a:cs typeface="Courier New"/>
                <a:sym typeface="Courier New"/>
              </a:rPr>
              <a:t>funExample</a:t>
            </a:r>
            <a:r>
              <a:rPr lang="es">
                <a:solidFill>
                  <a:srgbClr val="A9B7C6"/>
                </a:solidFill>
                <a:highlight>
                  <a:srgbClr val="2B2B2B"/>
                </a:highlight>
                <a:latin typeface="Courier New"/>
                <a:ea typeface="Courier New"/>
                <a:cs typeface="Courier New"/>
                <a:sym typeface="Courier New"/>
              </a:rPr>
              <a:t>() {</a:t>
            </a:r>
            <a:endParaRPr>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a:solidFill>
                  <a:srgbClr val="A9B7C6"/>
                </a:solidFill>
                <a:highlight>
                  <a:srgbClr val="2B2B2B"/>
                </a:highlight>
                <a:latin typeface="Courier New"/>
                <a:ea typeface="Courier New"/>
                <a:cs typeface="Courier New"/>
                <a:sym typeface="Courier New"/>
              </a:rPr>
              <a:t>       </a:t>
            </a:r>
            <a:r>
              <a:rPr i="1" lang="es">
                <a:solidFill>
                  <a:srgbClr val="38B784"/>
                </a:solidFill>
                <a:highlight>
                  <a:srgbClr val="2B2B2B"/>
                </a:highlight>
                <a:latin typeface="Courier New"/>
                <a:ea typeface="Courier New"/>
                <a:cs typeface="Courier New"/>
                <a:sym typeface="Courier New"/>
              </a:rPr>
              <a:t>println</a:t>
            </a:r>
            <a:r>
              <a:rPr lang="es">
                <a:solidFill>
                  <a:srgbClr val="A9B7C6"/>
                </a:solidFill>
                <a:highlight>
                  <a:srgbClr val="2B2B2B"/>
                </a:highlight>
                <a:latin typeface="Courier New"/>
                <a:ea typeface="Courier New"/>
                <a:cs typeface="Courier New"/>
                <a:sym typeface="Courier New"/>
              </a:rPr>
              <a:t>(</a:t>
            </a:r>
            <a:r>
              <a:rPr lang="es">
                <a:solidFill>
                  <a:srgbClr val="6A8759"/>
                </a:solidFill>
                <a:highlight>
                  <a:srgbClr val="2B2B2B"/>
                </a:highlight>
                <a:latin typeface="Courier New"/>
                <a:ea typeface="Courier New"/>
                <a:cs typeface="Courier New"/>
                <a:sym typeface="Courier New"/>
              </a:rPr>
              <a:t>"</a:t>
            </a:r>
            <a:r>
              <a:rPr lang="es">
                <a:solidFill>
                  <a:srgbClr val="CC7832"/>
                </a:solidFill>
                <a:highlight>
                  <a:srgbClr val="2B2B2B"/>
                </a:highlight>
                <a:latin typeface="Courier New"/>
                <a:ea typeface="Courier New"/>
                <a:cs typeface="Courier New"/>
                <a:sym typeface="Courier New"/>
              </a:rPr>
              <a:t>${</a:t>
            </a:r>
            <a:r>
              <a:rPr i="1" lang="es">
                <a:solidFill>
                  <a:srgbClr val="9876AA"/>
                </a:solidFill>
                <a:highlight>
                  <a:srgbClr val="2B2B2B"/>
                </a:highlight>
                <a:latin typeface="Courier New"/>
                <a:ea typeface="Courier New"/>
                <a:cs typeface="Courier New"/>
                <a:sym typeface="Courier New"/>
              </a:rPr>
              <a:t>javaClass</a:t>
            </a:r>
            <a:r>
              <a:rPr lang="es">
                <a:solidFill>
                  <a:srgbClr val="A9B7C6"/>
                </a:solidFill>
                <a:highlight>
                  <a:srgbClr val="2B2B2B"/>
                </a:highlight>
                <a:latin typeface="Courier New"/>
                <a:ea typeface="Courier New"/>
                <a:cs typeface="Courier New"/>
                <a:sym typeface="Courier New"/>
              </a:rPr>
              <a:t>.</a:t>
            </a:r>
            <a:r>
              <a:rPr i="1" lang="es">
                <a:solidFill>
                  <a:srgbClr val="9876AA"/>
                </a:solidFill>
                <a:highlight>
                  <a:srgbClr val="2B2B2B"/>
                </a:highlight>
                <a:latin typeface="Courier New"/>
                <a:ea typeface="Courier New"/>
                <a:cs typeface="Courier New"/>
                <a:sym typeface="Courier New"/>
              </a:rPr>
              <a:t>name</a:t>
            </a:r>
            <a:r>
              <a:rPr lang="es">
                <a:solidFill>
                  <a:srgbClr val="CC7832"/>
                </a:solidFill>
                <a:highlight>
                  <a:srgbClr val="2B2B2B"/>
                </a:highlight>
                <a:latin typeface="Courier New"/>
                <a:ea typeface="Courier New"/>
                <a:cs typeface="Courier New"/>
                <a:sym typeface="Courier New"/>
              </a:rPr>
              <a:t>}</a:t>
            </a:r>
            <a:r>
              <a:rPr lang="es">
                <a:solidFill>
                  <a:srgbClr val="6A8759"/>
                </a:solidFill>
                <a:highlight>
                  <a:srgbClr val="2B2B2B"/>
                </a:highlight>
                <a:latin typeface="Courier New"/>
                <a:ea typeface="Courier New"/>
                <a:cs typeface="Courier New"/>
                <a:sym typeface="Courier New"/>
              </a:rPr>
              <a:t>: </a:t>
            </a:r>
            <a:r>
              <a:rPr lang="es">
                <a:solidFill>
                  <a:srgbClr val="CC7832"/>
                </a:solidFill>
                <a:highlight>
                  <a:srgbClr val="2B2B2B"/>
                </a:highlight>
                <a:latin typeface="Courier New"/>
                <a:ea typeface="Courier New"/>
                <a:cs typeface="Courier New"/>
                <a:sym typeface="Courier New"/>
              </a:rPr>
              <a:t>$</a:t>
            </a:r>
            <a:r>
              <a:rPr lang="es">
                <a:solidFill>
                  <a:srgbClr val="9876AA"/>
                </a:solidFill>
                <a:highlight>
                  <a:srgbClr val="2B2B2B"/>
                </a:highlight>
                <a:latin typeface="Courier New"/>
                <a:ea typeface="Courier New"/>
                <a:cs typeface="Courier New"/>
                <a:sym typeface="Courier New"/>
              </a:rPr>
              <a:t>summary</a:t>
            </a:r>
            <a:r>
              <a:rPr lang="es">
                <a:solidFill>
                  <a:srgbClr val="6A8759"/>
                </a:solidFill>
                <a:highlight>
                  <a:srgbClr val="2B2B2B"/>
                </a:highlight>
                <a:latin typeface="Courier New"/>
                <a:ea typeface="Courier New"/>
                <a:cs typeface="Courier New"/>
                <a:sym typeface="Courier New"/>
              </a:rPr>
              <a:t>"</a:t>
            </a:r>
            <a:r>
              <a:rPr lang="es">
                <a:solidFill>
                  <a:srgbClr val="A9B7C6"/>
                </a:solidFill>
                <a:highlight>
                  <a:srgbClr val="2B2B2B"/>
                </a:highlight>
                <a:latin typeface="Courier New"/>
                <a:ea typeface="Courier New"/>
                <a:cs typeface="Courier New"/>
                <a:sym typeface="Courier New"/>
              </a:rPr>
              <a:t>)</a:t>
            </a:r>
            <a:endParaRPr>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a:solidFill>
                  <a:srgbClr val="A9B7C6"/>
                </a:solidFill>
                <a:highlight>
                  <a:srgbClr val="2B2B2B"/>
                </a:highlight>
                <a:latin typeface="Courier New"/>
                <a:ea typeface="Courier New"/>
                <a:cs typeface="Courier New"/>
                <a:sym typeface="Courier New"/>
              </a:rPr>
              <a:t>   }</a:t>
            </a:r>
            <a:endParaRPr>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a:solidFill>
                  <a:srgbClr val="A9B7C6"/>
                </a:solidFill>
                <a:highlight>
                  <a:srgbClr val="2B2B2B"/>
                </a:highlight>
                <a:latin typeface="Courier New"/>
                <a:ea typeface="Courier New"/>
                <a:cs typeface="Courier New"/>
                <a:sym typeface="Courier New"/>
              </a:rPr>
              <a:t>}</a:t>
            </a:r>
            <a:endParaRPr>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La Data Class</a:t>
            </a:r>
            <a:endParaRPr/>
          </a:p>
        </p:txBody>
      </p:sp>
      <p:sp>
        <p:nvSpPr>
          <p:cNvPr id="976" name="Google Shape;976;p159"/>
          <p:cNvSpPr txBox="1"/>
          <p:nvPr>
            <p:ph idx="1" type="body"/>
          </p:nvPr>
        </p:nvSpPr>
        <p:spPr>
          <a:xfrm>
            <a:off x="311700" y="1152475"/>
            <a:ext cx="8520600" cy="36897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s" sz="2500"/>
              <a:t>Una</a:t>
            </a:r>
            <a:r>
              <a:rPr lang="es" sz="2500"/>
              <a:t> </a:t>
            </a:r>
            <a:r>
              <a:rPr lang="es" sz="2500">
                <a:solidFill>
                  <a:srgbClr val="CC7832"/>
                </a:solidFill>
                <a:highlight>
                  <a:srgbClr val="2B2B2B"/>
                </a:highlight>
                <a:latin typeface="Courier New"/>
                <a:ea typeface="Courier New"/>
                <a:cs typeface="Courier New"/>
                <a:sym typeface="Courier New"/>
              </a:rPr>
              <a:t>data class </a:t>
            </a:r>
            <a:r>
              <a:rPr lang="es" sz="2500"/>
              <a:t>es, aparentemente, igual a una</a:t>
            </a:r>
            <a:r>
              <a:rPr lang="es" sz="2500"/>
              <a:t> </a:t>
            </a:r>
            <a:r>
              <a:rPr lang="es" sz="2500">
                <a:solidFill>
                  <a:srgbClr val="CC7832"/>
                </a:solidFill>
                <a:highlight>
                  <a:srgbClr val="2B2B2B"/>
                </a:highlight>
                <a:latin typeface="Courier New"/>
                <a:ea typeface="Courier New"/>
                <a:cs typeface="Courier New"/>
                <a:sym typeface="Courier New"/>
              </a:rPr>
              <a:t>class</a:t>
            </a:r>
            <a:r>
              <a:rPr lang="es" sz="2500"/>
              <a:t>.</a:t>
            </a:r>
            <a:r>
              <a:rPr lang="es" sz="2500"/>
              <a:t>  </a:t>
            </a:r>
            <a:endParaRPr sz="2500"/>
          </a:p>
          <a:p>
            <a:pPr indent="0" lvl="0" marL="0" rtl="0" algn="l">
              <a:spcBef>
                <a:spcPts val="1200"/>
              </a:spcBef>
              <a:spcAft>
                <a:spcPts val="0"/>
              </a:spcAft>
              <a:buNone/>
            </a:pPr>
            <a:r>
              <a:t/>
            </a:r>
            <a:endParaRPr sz="2500"/>
          </a:p>
          <a:p>
            <a:pPr indent="0" lvl="0" marL="0" rtl="0" algn="l">
              <a:spcBef>
                <a:spcPts val="1200"/>
              </a:spcBef>
              <a:spcAft>
                <a:spcPts val="0"/>
              </a:spcAft>
              <a:buNone/>
            </a:pPr>
            <a:r>
              <a:rPr lang="es" sz="2500">
                <a:solidFill>
                  <a:srgbClr val="CC7832"/>
                </a:solidFill>
                <a:highlight>
                  <a:srgbClr val="2B2B2B"/>
                </a:highlight>
                <a:latin typeface="Courier New"/>
                <a:ea typeface="Courier New"/>
                <a:cs typeface="Courier New"/>
                <a:sym typeface="Courier New"/>
              </a:rPr>
              <a:t>data class </a:t>
            </a:r>
            <a:r>
              <a:rPr lang="es" sz="2500">
                <a:solidFill>
                  <a:srgbClr val="A9B7C6"/>
                </a:solidFill>
                <a:highlight>
                  <a:srgbClr val="2B2B2B"/>
                </a:highlight>
                <a:latin typeface="Courier New"/>
                <a:ea typeface="Courier New"/>
                <a:cs typeface="Courier New"/>
                <a:sym typeface="Courier New"/>
              </a:rPr>
              <a:t>GuessDataClass(</a:t>
            </a:r>
            <a:r>
              <a:rPr lang="es" sz="2500">
                <a:solidFill>
                  <a:srgbClr val="CC7832"/>
                </a:solidFill>
                <a:highlight>
                  <a:srgbClr val="2B2B2B"/>
                </a:highlight>
                <a:latin typeface="Courier New"/>
                <a:ea typeface="Courier New"/>
                <a:cs typeface="Courier New"/>
                <a:sym typeface="Courier New"/>
              </a:rPr>
              <a:t>var </a:t>
            </a:r>
            <a:r>
              <a:rPr lang="es" sz="2500">
                <a:solidFill>
                  <a:srgbClr val="9876AA"/>
                </a:solidFill>
                <a:highlight>
                  <a:srgbClr val="2B2B2B"/>
                </a:highlight>
                <a:latin typeface="Courier New"/>
                <a:ea typeface="Courier New"/>
                <a:cs typeface="Courier New"/>
                <a:sym typeface="Courier New"/>
              </a:rPr>
              <a:t>name </a:t>
            </a:r>
            <a:r>
              <a:rPr lang="es" sz="2500">
                <a:solidFill>
                  <a:srgbClr val="A9B7C6"/>
                </a:solidFill>
                <a:highlight>
                  <a:srgbClr val="2B2B2B"/>
                </a:highlight>
                <a:latin typeface="Courier New"/>
                <a:ea typeface="Courier New"/>
                <a:cs typeface="Courier New"/>
                <a:sym typeface="Courier New"/>
              </a:rPr>
              <a:t>: String</a:t>
            </a:r>
            <a:r>
              <a:rPr lang="es" sz="2500">
                <a:solidFill>
                  <a:srgbClr val="CC7832"/>
                </a:solidFill>
                <a:highlight>
                  <a:srgbClr val="2B2B2B"/>
                </a:highlight>
                <a:latin typeface="Courier New"/>
                <a:ea typeface="Courier New"/>
                <a:cs typeface="Courier New"/>
                <a:sym typeface="Courier New"/>
              </a:rPr>
              <a:t>, var </a:t>
            </a:r>
            <a:r>
              <a:rPr lang="es" sz="2500">
                <a:solidFill>
                  <a:srgbClr val="9876AA"/>
                </a:solidFill>
                <a:highlight>
                  <a:srgbClr val="2B2B2B"/>
                </a:highlight>
                <a:latin typeface="Courier New"/>
                <a:ea typeface="Courier New"/>
                <a:cs typeface="Courier New"/>
                <a:sym typeface="Courier New"/>
              </a:rPr>
              <a:t>bedroom </a:t>
            </a:r>
            <a:r>
              <a:rPr lang="es" sz="2500">
                <a:solidFill>
                  <a:srgbClr val="A9B7C6"/>
                </a:solidFill>
                <a:highlight>
                  <a:srgbClr val="2B2B2B"/>
                </a:highlight>
                <a:latin typeface="Courier New"/>
                <a:ea typeface="Courier New"/>
                <a:cs typeface="Courier New"/>
                <a:sym typeface="Courier New"/>
              </a:rPr>
              <a:t>: Int) {</a:t>
            </a:r>
            <a:endParaRPr sz="25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2500">
                <a:solidFill>
                  <a:srgbClr val="A9B7C6"/>
                </a:solidFill>
                <a:highlight>
                  <a:srgbClr val="2B2B2B"/>
                </a:highlight>
                <a:latin typeface="Courier New"/>
                <a:ea typeface="Courier New"/>
                <a:cs typeface="Courier New"/>
                <a:sym typeface="Courier New"/>
              </a:rPr>
              <a:t>   </a:t>
            </a:r>
            <a:r>
              <a:rPr lang="es" sz="2500">
                <a:solidFill>
                  <a:srgbClr val="CC7832"/>
                </a:solidFill>
                <a:highlight>
                  <a:srgbClr val="2B2B2B"/>
                </a:highlight>
                <a:latin typeface="Courier New"/>
                <a:ea typeface="Courier New"/>
                <a:cs typeface="Courier New"/>
                <a:sym typeface="Courier New"/>
              </a:rPr>
              <a:t>private val </a:t>
            </a:r>
            <a:r>
              <a:rPr lang="es" sz="2500">
                <a:solidFill>
                  <a:srgbClr val="9876AA"/>
                </a:solidFill>
                <a:highlight>
                  <a:srgbClr val="2B2B2B"/>
                </a:highlight>
                <a:latin typeface="Courier New"/>
                <a:ea typeface="Courier New"/>
                <a:cs typeface="Courier New"/>
                <a:sym typeface="Courier New"/>
              </a:rPr>
              <a:t>summary </a:t>
            </a:r>
            <a:r>
              <a:rPr lang="es" sz="2500">
                <a:solidFill>
                  <a:srgbClr val="A9B7C6"/>
                </a:solidFill>
                <a:highlight>
                  <a:srgbClr val="2B2B2B"/>
                </a:highlight>
                <a:latin typeface="Courier New"/>
                <a:ea typeface="Courier New"/>
                <a:cs typeface="Courier New"/>
                <a:sym typeface="Courier New"/>
              </a:rPr>
              <a:t>= </a:t>
            </a:r>
            <a:r>
              <a:rPr lang="es" sz="2500">
                <a:solidFill>
                  <a:srgbClr val="6A8759"/>
                </a:solidFill>
                <a:highlight>
                  <a:srgbClr val="2B2B2B"/>
                </a:highlight>
                <a:latin typeface="Courier New"/>
                <a:ea typeface="Courier New"/>
                <a:cs typeface="Courier New"/>
                <a:sym typeface="Courier New"/>
              </a:rPr>
              <a:t>"</a:t>
            </a:r>
            <a:r>
              <a:rPr lang="es" sz="2500">
                <a:solidFill>
                  <a:srgbClr val="CC7832"/>
                </a:solidFill>
                <a:highlight>
                  <a:srgbClr val="2B2B2B"/>
                </a:highlight>
                <a:latin typeface="Courier New"/>
                <a:ea typeface="Courier New"/>
                <a:cs typeface="Courier New"/>
                <a:sym typeface="Courier New"/>
              </a:rPr>
              <a:t>$</a:t>
            </a:r>
            <a:r>
              <a:rPr lang="es" sz="2500">
                <a:solidFill>
                  <a:srgbClr val="9876AA"/>
                </a:solidFill>
                <a:highlight>
                  <a:srgbClr val="2B2B2B"/>
                </a:highlight>
                <a:latin typeface="Courier New"/>
                <a:ea typeface="Courier New"/>
                <a:cs typeface="Courier New"/>
                <a:sym typeface="Courier New"/>
              </a:rPr>
              <a:t>name</a:t>
            </a:r>
            <a:r>
              <a:rPr lang="es" sz="2500">
                <a:solidFill>
                  <a:srgbClr val="6A8759"/>
                </a:solidFill>
                <a:highlight>
                  <a:srgbClr val="2B2B2B"/>
                </a:highlight>
                <a:latin typeface="Courier New"/>
                <a:ea typeface="Courier New"/>
                <a:cs typeface="Courier New"/>
                <a:sym typeface="Courier New"/>
              </a:rPr>
              <a:t> has the bedroom nº </a:t>
            </a:r>
            <a:r>
              <a:rPr lang="es" sz="2500">
                <a:solidFill>
                  <a:srgbClr val="CC7832"/>
                </a:solidFill>
                <a:highlight>
                  <a:srgbClr val="2B2B2B"/>
                </a:highlight>
                <a:latin typeface="Courier New"/>
                <a:ea typeface="Courier New"/>
                <a:cs typeface="Courier New"/>
                <a:sym typeface="Courier New"/>
              </a:rPr>
              <a:t>$</a:t>
            </a:r>
            <a:r>
              <a:rPr lang="es" sz="2500">
                <a:solidFill>
                  <a:srgbClr val="9876AA"/>
                </a:solidFill>
                <a:highlight>
                  <a:srgbClr val="2B2B2B"/>
                </a:highlight>
                <a:latin typeface="Courier New"/>
                <a:ea typeface="Courier New"/>
                <a:cs typeface="Courier New"/>
                <a:sym typeface="Courier New"/>
              </a:rPr>
              <a:t>bedroom</a:t>
            </a:r>
            <a:r>
              <a:rPr lang="es" sz="2500">
                <a:solidFill>
                  <a:srgbClr val="6A8759"/>
                </a:solidFill>
                <a:highlight>
                  <a:srgbClr val="2B2B2B"/>
                </a:highlight>
                <a:latin typeface="Courier New"/>
                <a:ea typeface="Courier New"/>
                <a:cs typeface="Courier New"/>
                <a:sym typeface="Courier New"/>
              </a:rPr>
              <a:t>"</a:t>
            </a:r>
            <a:endParaRPr sz="2500">
              <a:solidFill>
                <a:srgbClr val="6A8759"/>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2500">
              <a:solidFill>
                <a:srgbClr val="6A8759"/>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2500">
                <a:solidFill>
                  <a:srgbClr val="6A8759"/>
                </a:solidFill>
                <a:highlight>
                  <a:srgbClr val="2B2B2B"/>
                </a:highlight>
                <a:latin typeface="Courier New"/>
                <a:ea typeface="Courier New"/>
                <a:cs typeface="Courier New"/>
                <a:sym typeface="Courier New"/>
              </a:rPr>
              <a:t>   </a:t>
            </a:r>
            <a:r>
              <a:rPr lang="es" sz="2500">
                <a:solidFill>
                  <a:srgbClr val="CC7832"/>
                </a:solidFill>
                <a:highlight>
                  <a:srgbClr val="2B2B2B"/>
                </a:highlight>
                <a:latin typeface="Courier New"/>
                <a:ea typeface="Courier New"/>
                <a:cs typeface="Courier New"/>
                <a:sym typeface="Courier New"/>
              </a:rPr>
              <a:t>fun </a:t>
            </a:r>
            <a:r>
              <a:rPr lang="es" sz="2500">
                <a:solidFill>
                  <a:srgbClr val="FFC66D"/>
                </a:solidFill>
                <a:highlight>
                  <a:srgbClr val="2B2B2B"/>
                </a:highlight>
                <a:latin typeface="Courier New"/>
                <a:ea typeface="Courier New"/>
                <a:cs typeface="Courier New"/>
                <a:sym typeface="Courier New"/>
              </a:rPr>
              <a:t>funExample</a:t>
            </a:r>
            <a:r>
              <a:rPr lang="es" sz="2500">
                <a:solidFill>
                  <a:srgbClr val="A9B7C6"/>
                </a:solidFill>
                <a:highlight>
                  <a:srgbClr val="2B2B2B"/>
                </a:highlight>
                <a:latin typeface="Courier New"/>
                <a:ea typeface="Courier New"/>
                <a:cs typeface="Courier New"/>
                <a:sym typeface="Courier New"/>
              </a:rPr>
              <a:t>() {</a:t>
            </a:r>
            <a:endParaRPr sz="25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2500">
                <a:solidFill>
                  <a:srgbClr val="A9B7C6"/>
                </a:solidFill>
                <a:highlight>
                  <a:srgbClr val="2B2B2B"/>
                </a:highlight>
                <a:latin typeface="Courier New"/>
                <a:ea typeface="Courier New"/>
                <a:cs typeface="Courier New"/>
                <a:sym typeface="Courier New"/>
              </a:rPr>
              <a:t>       </a:t>
            </a:r>
            <a:r>
              <a:rPr i="1" lang="es" sz="2500">
                <a:solidFill>
                  <a:srgbClr val="38B784"/>
                </a:solidFill>
                <a:highlight>
                  <a:srgbClr val="2B2B2B"/>
                </a:highlight>
                <a:latin typeface="Courier New"/>
                <a:ea typeface="Courier New"/>
                <a:cs typeface="Courier New"/>
                <a:sym typeface="Courier New"/>
              </a:rPr>
              <a:t>println</a:t>
            </a:r>
            <a:r>
              <a:rPr lang="es" sz="2500">
                <a:solidFill>
                  <a:srgbClr val="A9B7C6"/>
                </a:solidFill>
                <a:highlight>
                  <a:srgbClr val="2B2B2B"/>
                </a:highlight>
                <a:latin typeface="Courier New"/>
                <a:ea typeface="Courier New"/>
                <a:cs typeface="Courier New"/>
                <a:sym typeface="Courier New"/>
              </a:rPr>
              <a:t>(</a:t>
            </a:r>
            <a:r>
              <a:rPr lang="es" sz="2500">
                <a:solidFill>
                  <a:srgbClr val="6A8759"/>
                </a:solidFill>
                <a:highlight>
                  <a:srgbClr val="2B2B2B"/>
                </a:highlight>
                <a:latin typeface="Courier New"/>
                <a:ea typeface="Courier New"/>
                <a:cs typeface="Courier New"/>
                <a:sym typeface="Courier New"/>
              </a:rPr>
              <a:t>"</a:t>
            </a:r>
            <a:r>
              <a:rPr lang="es" sz="2500">
                <a:solidFill>
                  <a:srgbClr val="CC7832"/>
                </a:solidFill>
                <a:highlight>
                  <a:srgbClr val="2B2B2B"/>
                </a:highlight>
                <a:latin typeface="Courier New"/>
                <a:ea typeface="Courier New"/>
                <a:cs typeface="Courier New"/>
                <a:sym typeface="Courier New"/>
              </a:rPr>
              <a:t>${</a:t>
            </a:r>
            <a:r>
              <a:rPr i="1" lang="es" sz="2500">
                <a:solidFill>
                  <a:srgbClr val="9876AA"/>
                </a:solidFill>
                <a:highlight>
                  <a:srgbClr val="2B2B2B"/>
                </a:highlight>
                <a:latin typeface="Courier New"/>
                <a:ea typeface="Courier New"/>
                <a:cs typeface="Courier New"/>
                <a:sym typeface="Courier New"/>
              </a:rPr>
              <a:t>javaClass</a:t>
            </a:r>
            <a:r>
              <a:rPr lang="es" sz="2500">
                <a:solidFill>
                  <a:srgbClr val="A9B7C6"/>
                </a:solidFill>
                <a:highlight>
                  <a:srgbClr val="2B2B2B"/>
                </a:highlight>
                <a:latin typeface="Courier New"/>
                <a:ea typeface="Courier New"/>
                <a:cs typeface="Courier New"/>
                <a:sym typeface="Courier New"/>
              </a:rPr>
              <a:t>.</a:t>
            </a:r>
            <a:r>
              <a:rPr i="1" lang="es" sz="2500">
                <a:solidFill>
                  <a:srgbClr val="9876AA"/>
                </a:solidFill>
                <a:highlight>
                  <a:srgbClr val="2B2B2B"/>
                </a:highlight>
                <a:latin typeface="Courier New"/>
                <a:ea typeface="Courier New"/>
                <a:cs typeface="Courier New"/>
                <a:sym typeface="Courier New"/>
              </a:rPr>
              <a:t>name</a:t>
            </a:r>
            <a:r>
              <a:rPr lang="es" sz="2500">
                <a:solidFill>
                  <a:srgbClr val="CC7832"/>
                </a:solidFill>
                <a:highlight>
                  <a:srgbClr val="2B2B2B"/>
                </a:highlight>
                <a:latin typeface="Courier New"/>
                <a:ea typeface="Courier New"/>
                <a:cs typeface="Courier New"/>
                <a:sym typeface="Courier New"/>
              </a:rPr>
              <a:t>}</a:t>
            </a:r>
            <a:r>
              <a:rPr lang="es" sz="2500">
                <a:solidFill>
                  <a:srgbClr val="6A8759"/>
                </a:solidFill>
                <a:highlight>
                  <a:srgbClr val="2B2B2B"/>
                </a:highlight>
                <a:latin typeface="Courier New"/>
                <a:ea typeface="Courier New"/>
                <a:cs typeface="Courier New"/>
                <a:sym typeface="Courier New"/>
              </a:rPr>
              <a:t>: </a:t>
            </a:r>
            <a:r>
              <a:rPr lang="es" sz="2500">
                <a:solidFill>
                  <a:srgbClr val="CC7832"/>
                </a:solidFill>
                <a:highlight>
                  <a:srgbClr val="2B2B2B"/>
                </a:highlight>
                <a:latin typeface="Courier New"/>
                <a:ea typeface="Courier New"/>
                <a:cs typeface="Courier New"/>
                <a:sym typeface="Courier New"/>
              </a:rPr>
              <a:t>$</a:t>
            </a:r>
            <a:r>
              <a:rPr lang="es" sz="2500">
                <a:solidFill>
                  <a:srgbClr val="9876AA"/>
                </a:solidFill>
                <a:highlight>
                  <a:srgbClr val="2B2B2B"/>
                </a:highlight>
                <a:latin typeface="Courier New"/>
                <a:ea typeface="Courier New"/>
                <a:cs typeface="Courier New"/>
                <a:sym typeface="Courier New"/>
              </a:rPr>
              <a:t>summary</a:t>
            </a:r>
            <a:r>
              <a:rPr lang="es" sz="2500">
                <a:solidFill>
                  <a:srgbClr val="6A8759"/>
                </a:solidFill>
                <a:highlight>
                  <a:srgbClr val="2B2B2B"/>
                </a:highlight>
                <a:latin typeface="Courier New"/>
                <a:ea typeface="Courier New"/>
                <a:cs typeface="Courier New"/>
                <a:sym typeface="Courier New"/>
              </a:rPr>
              <a:t>"</a:t>
            </a:r>
            <a:r>
              <a:rPr lang="es" sz="2500">
                <a:solidFill>
                  <a:srgbClr val="A9B7C6"/>
                </a:solidFill>
                <a:highlight>
                  <a:srgbClr val="2B2B2B"/>
                </a:highlight>
                <a:latin typeface="Courier New"/>
                <a:ea typeface="Courier New"/>
                <a:cs typeface="Courier New"/>
                <a:sym typeface="Courier New"/>
              </a:rPr>
              <a:t>)</a:t>
            </a:r>
            <a:endParaRPr sz="25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2500">
                <a:solidFill>
                  <a:srgbClr val="A9B7C6"/>
                </a:solidFill>
                <a:highlight>
                  <a:srgbClr val="2B2B2B"/>
                </a:highlight>
                <a:latin typeface="Courier New"/>
                <a:ea typeface="Courier New"/>
                <a:cs typeface="Courier New"/>
                <a:sym typeface="Courier New"/>
              </a:rPr>
              <a:t>   }</a:t>
            </a:r>
            <a:endParaRPr sz="25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2500">
                <a:solidFill>
                  <a:srgbClr val="A9B7C6"/>
                </a:solidFill>
                <a:highlight>
                  <a:srgbClr val="2B2B2B"/>
                </a:highlight>
                <a:latin typeface="Courier New"/>
                <a:ea typeface="Courier New"/>
                <a:cs typeface="Courier New"/>
                <a:sym typeface="Courier New"/>
              </a:rPr>
              <a:t>}</a:t>
            </a:r>
            <a:endParaRPr sz="25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
        <p:nvSpPr>
          <p:cNvPr id="977" name="Google Shape;977;p159"/>
          <p:cNvSpPr/>
          <p:nvPr/>
        </p:nvSpPr>
        <p:spPr>
          <a:xfrm>
            <a:off x="311700" y="1974825"/>
            <a:ext cx="562800" cy="289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¿Y qué</a:t>
            </a:r>
            <a:r>
              <a:rPr lang="es"/>
              <a:t>?</a:t>
            </a:r>
            <a:endParaRPr/>
          </a:p>
        </p:txBody>
      </p:sp>
      <p:sp>
        <p:nvSpPr>
          <p:cNvPr id="983" name="Google Shape;983;p160"/>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s"/>
              <a:t>Crear una</a:t>
            </a:r>
            <a:r>
              <a:rPr lang="es"/>
              <a:t> </a:t>
            </a:r>
            <a:r>
              <a:rPr lang="es">
                <a:solidFill>
                  <a:srgbClr val="CC7832"/>
                </a:solidFill>
                <a:highlight>
                  <a:srgbClr val="2B2B2B"/>
                </a:highlight>
                <a:latin typeface="Courier New"/>
                <a:ea typeface="Courier New"/>
                <a:cs typeface="Courier New"/>
                <a:sym typeface="Courier New"/>
              </a:rPr>
              <a:t>data class</a:t>
            </a:r>
            <a:r>
              <a:rPr lang="es"/>
              <a:t> añade ciertas funciones </a:t>
            </a:r>
            <a:r>
              <a:rPr lang="es"/>
              <a:t>automáticamente</a:t>
            </a:r>
            <a:r>
              <a:rPr lang="es"/>
              <a:t> a tu </a:t>
            </a:r>
            <a:r>
              <a:rPr lang="es">
                <a:solidFill>
                  <a:srgbClr val="CC7832"/>
                </a:solidFill>
                <a:highlight>
                  <a:srgbClr val="2B2B2B"/>
                </a:highlight>
                <a:latin typeface="Courier New"/>
                <a:ea typeface="Courier New"/>
                <a:cs typeface="Courier New"/>
                <a:sym typeface="Courier New"/>
              </a:rPr>
              <a:t>class</a:t>
            </a:r>
            <a:r>
              <a:rPr lang="es"/>
              <a:t>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¿Qué funciones son esas?</a:t>
            </a:r>
            <a:endParaRPr/>
          </a:p>
        </p:txBody>
      </p:sp>
      <p:sp>
        <p:nvSpPr>
          <p:cNvPr id="989" name="Google Shape;989;p1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Los métodos son</a:t>
            </a:r>
            <a:r>
              <a:rPr lang="es"/>
              <a:t>:</a:t>
            </a:r>
            <a:endParaRPr/>
          </a:p>
          <a:p>
            <a:pPr indent="-317500" lvl="0" marL="457200" rtl="0" algn="l">
              <a:spcBef>
                <a:spcPts val="1200"/>
              </a:spcBef>
              <a:spcAft>
                <a:spcPts val="0"/>
              </a:spcAft>
              <a:buSzPts val="1400"/>
              <a:buChar char="●"/>
            </a:pPr>
            <a:r>
              <a:rPr lang="es">
                <a:solidFill>
                  <a:srgbClr val="FFC66D"/>
                </a:solidFill>
                <a:highlight>
                  <a:srgbClr val="2B2B2B"/>
                </a:highlight>
                <a:latin typeface="Courier New"/>
                <a:ea typeface="Courier New"/>
                <a:cs typeface="Courier New"/>
                <a:sym typeface="Courier New"/>
              </a:rPr>
              <a:t>Equals() </a:t>
            </a:r>
            <a:r>
              <a:rPr lang="es"/>
              <a:t>y</a:t>
            </a:r>
            <a:r>
              <a:rPr lang="es">
                <a:solidFill>
                  <a:srgbClr val="FFC66D"/>
                </a:solidFill>
                <a:highlight>
                  <a:srgbClr val="2B2B2B"/>
                </a:highlight>
                <a:latin typeface="Courier New"/>
                <a:ea typeface="Courier New"/>
                <a:cs typeface="Courier New"/>
                <a:sym typeface="Courier New"/>
              </a:rPr>
              <a:t> Hash().</a:t>
            </a:r>
            <a:endParaRPr>
              <a:solidFill>
                <a:srgbClr val="FFC66D"/>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a:solidFill>
                  <a:srgbClr val="FFC66D"/>
                </a:solidFill>
                <a:highlight>
                  <a:srgbClr val="2B2B2B"/>
                </a:highlight>
                <a:latin typeface="Courier New"/>
                <a:ea typeface="Courier New"/>
                <a:cs typeface="Courier New"/>
                <a:sym typeface="Courier New"/>
              </a:rPr>
              <a:t>toString(). </a:t>
            </a:r>
            <a:endParaRPr>
              <a:solidFill>
                <a:srgbClr val="FFC66D"/>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a:solidFill>
                  <a:srgbClr val="FFC66D"/>
                </a:solidFill>
                <a:highlight>
                  <a:srgbClr val="2B2B2B"/>
                </a:highlight>
                <a:latin typeface="Courier New"/>
                <a:ea typeface="Courier New"/>
                <a:cs typeface="Courier New"/>
                <a:sym typeface="Courier New"/>
              </a:rPr>
              <a:t>componenN().</a:t>
            </a:r>
            <a:endParaRPr>
              <a:solidFill>
                <a:srgbClr val="FFC66D"/>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a:solidFill>
                  <a:srgbClr val="FFC66D"/>
                </a:solidFill>
                <a:highlight>
                  <a:srgbClr val="2B2B2B"/>
                </a:highlight>
                <a:latin typeface="Courier New"/>
                <a:ea typeface="Courier New"/>
                <a:cs typeface="Courier New"/>
                <a:sym typeface="Courier New"/>
              </a:rPr>
              <a:t>copy().</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¿Cuándo es útil?</a:t>
            </a:r>
            <a:endParaRPr/>
          </a:p>
        </p:txBody>
      </p:sp>
      <p:sp>
        <p:nvSpPr>
          <p:cNvPr id="995" name="Google Shape;995;p162"/>
          <p:cNvSpPr txBox="1"/>
          <p:nvPr>
            <p:ph idx="1" type="body"/>
          </p:nvPr>
        </p:nvSpPr>
        <p:spPr>
          <a:xfrm>
            <a:off x="311700" y="1152475"/>
            <a:ext cx="8520600" cy="85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s"/>
              <a:t>Cuando tienes una </a:t>
            </a:r>
            <a:r>
              <a:rPr lang="es">
                <a:solidFill>
                  <a:srgbClr val="CC7832"/>
                </a:solidFill>
                <a:highlight>
                  <a:schemeClr val="dk2"/>
                </a:highlight>
                <a:latin typeface="Courier New"/>
                <a:ea typeface="Courier New"/>
                <a:cs typeface="Courier New"/>
                <a:sym typeface="Courier New"/>
              </a:rPr>
              <a:t>class</a:t>
            </a:r>
            <a:r>
              <a:rPr lang="es"/>
              <a:t> </a:t>
            </a:r>
            <a:r>
              <a:rPr lang="es"/>
              <a:t>cuyo objetivo es, principalmente, almacenar datos.</a:t>
            </a:r>
            <a:endParaRPr/>
          </a:p>
        </p:txBody>
      </p:sp>
      <p:sp>
        <p:nvSpPr>
          <p:cNvPr id="996" name="Google Shape;996;p162"/>
          <p:cNvSpPr txBox="1"/>
          <p:nvPr>
            <p:ph type="title"/>
          </p:nvPr>
        </p:nvSpPr>
        <p:spPr>
          <a:xfrm>
            <a:off x="311700" y="20086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¿Por qué?</a:t>
            </a:r>
            <a:endParaRPr/>
          </a:p>
        </p:txBody>
      </p:sp>
      <p:sp>
        <p:nvSpPr>
          <p:cNvPr id="997" name="Google Shape;997;p162"/>
          <p:cNvSpPr txBox="1"/>
          <p:nvPr>
            <p:ph idx="1" type="body"/>
          </p:nvPr>
        </p:nvSpPr>
        <p:spPr>
          <a:xfrm>
            <a:off x="311700" y="2733350"/>
            <a:ext cx="8520600" cy="1093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Porque</a:t>
            </a:r>
            <a:r>
              <a:rPr lang="es"/>
              <a:t> las funciones añadidas son muy útiles en estos casos. </a:t>
            </a:r>
            <a:endParaRPr/>
          </a:p>
          <a:p>
            <a:pPr indent="0" lvl="0" marL="0" rtl="0" algn="ctr">
              <a:spcBef>
                <a:spcPts val="1200"/>
              </a:spcBef>
              <a:spcAft>
                <a:spcPts val="1200"/>
              </a:spcAft>
              <a:buNone/>
            </a:pPr>
            <a:r>
              <a:rPr b="1" lang="es"/>
              <a:t>¡Nos Facilitan la Vida!</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1000"/>
                                        <p:tgtEl>
                                          <p:spTgt spid="996"/>
                                        </p:tgtEl>
                                      </p:cBhvr>
                                    </p:animEffect>
                                  </p:childTnLst>
                                </p:cTn>
                              </p:par>
                              <p:par>
                                <p:cTn fill="hold" nodeType="with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1000"/>
                                        <p:tgtEl>
                                          <p:spTgt spid="9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Requisitos de una </a:t>
            </a:r>
            <a:r>
              <a:rPr lang="es"/>
              <a:t>Data Class </a:t>
            </a:r>
            <a:endParaRPr/>
          </a:p>
        </p:txBody>
      </p:sp>
      <p:sp>
        <p:nvSpPr>
          <p:cNvPr id="1003" name="Google Shape;1003;p163"/>
          <p:cNvSpPr txBox="1"/>
          <p:nvPr>
            <p:ph idx="1" type="body"/>
          </p:nvPr>
        </p:nvSpPr>
        <p:spPr>
          <a:xfrm>
            <a:off x="311700" y="1152475"/>
            <a:ext cx="8520600" cy="3523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a:t>El constructor primario necesita tener al menos un parámetro</a:t>
            </a:r>
            <a:r>
              <a:rPr lang="es"/>
              <a:t>.</a:t>
            </a:r>
            <a:endParaRPr/>
          </a:p>
          <a:p>
            <a:pPr indent="0" lvl="0" marL="457200" rtl="0" algn="l">
              <a:spcBef>
                <a:spcPts val="1200"/>
              </a:spcBef>
              <a:spcAft>
                <a:spcPts val="0"/>
              </a:spcAft>
              <a:buNone/>
            </a:pPr>
            <a:r>
              <a:rPr lang="es">
                <a:solidFill>
                  <a:srgbClr val="CC7832"/>
                </a:solidFill>
                <a:highlight>
                  <a:srgbClr val="2B2B2B"/>
                </a:highlight>
                <a:latin typeface="Courier New"/>
                <a:ea typeface="Courier New"/>
                <a:cs typeface="Courier New"/>
                <a:sym typeface="Courier New"/>
              </a:rPr>
              <a:t>data class </a:t>
            </a:r>
            <a:r>
              <a:rPr lang="es">
                <a:solidFill>
                  <a:srgbClr val="A9B7C6"/>
                </a:solidFill>
                <a:highlight>
                  <a:srgbClr val="2B2B2B"/>
                </a:highlight>
                <a:latin typeface="Courier New"/>
                <a:ea typeface="Courier New"/>
                <a:cs typeface="Courier New"/>
                <a:sym typeface="Courier New"/>
              </a:rPr>
              <a:t>Example</a:t>
            </a:r>
            <a:r>
              <a:rPr lang="es">
                <a:solidFill>
                  <a:srgbClr val="72737A"/>
                </a:solidFill>
                <a:highlight>
                  <a:srgbClr val="2B2B2B"/>
                </a:highlight>
                <a:latin typeface="Courier New"/>
                <a:ea typeface="Courier New"/>
                <a:cs typeface="Courier New"/>
                <a:sym typeface="Courier New"/>
              </a:rPr>
              <a:t>() { } //fails because it miss the parameter</a:t>
            </a:r>
            <a:endParaRPr/>
          </a:p>
          <a:p>
            <a:pPr indent="-317500" lvl="0" marL="457200" rtl="0" algn="l">
              <a:spcBef>
                <a:spcPts val="1200"/>
              </a:spcBef>
              <a:spcAft>
                <a:spcPts val="0"/>
              </a:spcAft>
              <a:buSzPts val="1400"/>
              <a:buChar char="●"/>
            </a:pPr>
            <a:r>
              <a:rPr lang="es"/>
              <a:t>Los </a:t>
            </a:r>
            <a:r>
              <a:rPr lang="es"/>
              <a:t>parámetros</a:t>
            </a:r>
            <a:r>
              <a:rPr lang="es"/>
              <a:t> del </a:t>
            </a:r>
            <a:r>
              <a:rPr lang="es"/>
              <a:t>constructor</a:t>
            </a:r>
            <a:r>
              <a:rPr lang="es"/>
              <a:t> deben estar marcados como </a:t>
            </a:r>
            <a:r>
              <a:rPr lang="es">
                <a:solidFill>
                  <a:srgbClr val="CC7832"/>
                </a:solidFill>
                <a:highlight>
                  <a:schemeClr val="dk2"/>
                </a:highlight>
                <a:latin typeface="Courier New"/>
                <a:ea typeface="Courier New"/>
                <a:cs typeface="Courier New"/>
                <a:sym typeface="Courier New"/>
              </a:rPr>
              <a:t>var </a:t>
            </a:r>
            <a:r>
              <a:rPr lang="es"/>
              <a:t>o </a:t>
            </a:r>
            <a:r>
              <a:rPr lang="es">
                <a:solidFill>
                  <a:srgbClr val="CC7832"/>
                </a:solidFill>
                <a:highlight>
                  <a:schemeClr val="dk2"/>
                </a:highlight>
                <a:latin typeface="Courier New"/>
                <a:ea typeface="Courier New"/>
                <a:cs typeface="Courier New"/>
                <a:sym typeface="Courier New"/>
              </a:rPr>
              <a:t>val</a:t>
            </a:r>
            <a:r>
              <a:rPr lang="es"/>
              <a:t>.</a:t>
            </a:r>
            <a:endParaRPr/>
          </a:p>
          <a:p>
            <a:pPr indent="0" lvl="0" marL="457200" rtl="0" algn="l">
              <a:spcBef>
                <a:spcPts val="1200"/>
              </a:spcBef>
              <a:spcAft>
                <a:spcPts val="0"/>
              </a:spcAft>
              <a:buNone/>
            </a:pPr>
            <a:r>
              <a:rPr lang="es">
                <a:solidFill>
                  <a:srgbClr val="CC7832"/>
                </a:solidFill>
                <a:highlight>
                  <a:srgbClr val="2B2B2B"/>
                </a:highlight>
                <a:latin typeface="Courier New"/>
                <a:ea typeface="Courier New"/>
                <a:cs typeface="Courier New"/>
                <a:sym typeface="Courier New"/>
              </a:rPr>
              <a:t>data class </a:t>
            </a:r>
            <a:r>
              <a:rPr lang="es">
                <a:solidFill>
                  <a:srgbClr val="A9B7C6"/>
                </a:solidFill>
                <a:highlight>
                  <a:srgbClr val="2B2B2B"/>
                </a:highlight>
                <a:latin typeface="Courier New"/>
                <a:ea typeface="Courier New"/>
                <a:cs typeface="Courier New"/>
                <a:sym typeface="Courier New"/>
              </a:rPr>
              <a:t>Example(</a:t>
            </a:r>
            <a:r>
              <a:rPr lang="es">
                <a:solidFill>
                  <a:srgbClr val="5975C6"/>
                </a:solidFill>
                <a:highlight>
                  <a:srgbClr val="2B2B2B"/>
                </a:highlight>
                <a:latin typeface="Courier New"/>
                <a:ea typeface="Courier New"/>
                <a:cs typeface="Courier New"/>
                <a:sym typeface="Courier New"/>
              </a:rPr>
              <a:t>text </a:t>
            </a:r>
            <a:r>
              <a:rPr lang="es">
                <a:solidFill>
                  <a:srgbClr val="A9B7C6"/>
                </a:solidFill>
                <a:highlight>
                  <a:srgbClr val="2B2B2B"/>
                </a:highlight>
                <a:latin typeface="Courier New"/>
                <a:ea typeface="Courier New"/>
                <a:cs typeface="Courier New"/>
                <a:sym typeface="Courier New"/>
              </a:rPr>
              <a:t>: String) </a:t>
            </a:r>
            <a:r>
              <a:rPr lang="es">
                <a:solidFill>
                  <a:srgbClr val="72737A"/>
                </a:solidFill>
                <a:highlight>
                  <a:srgbClr val="2B2B2B"/>
                </a:highlight>
                <a:latin typeface="Courier New"/>
                <a:ea typeface="Courier New"/>
                <a:cs typeface="Courier New"/>
                <a:sym typeface="Courier New"/>
              </a:rPr>
              <a:t>{ } //fails because the parameter isn’t var or val</a:t>
            </a:r>
            <a:endParaRPr>
              <a:solidFill>
                <a:srgbClr val="CC7832"/>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a:solidFill>
                  <a:srgbClr val="CC7832"/>
                </a:solidFill>
                <a:highlight>
                  <a:srgbClr val="2B2B2B"/>
                </a:highlight>
                <a:latin typeface="Courier New"/>
                <a:ea typeface="Courier New"/>
                <a:cs typeface="Courier New"/>
                <a:sym typeface="Courier New"/>
              </a:rPr>
              <a:t>Data class</a:t>
            </a:r>
            <a:r>
              <a:rPr lang="es"/>
              <a:t> no puede ser </a:t>
            </a:r>
            <a:r>
              <a:rPr lang="es">
                <a:solidFill>
                  <a:srgbClr val="CC7832"/>
                </a:solidFill>
                <a:highlight>
                  <a:srgbClr val="2B2B2B"/>
                </a:highlight>
                <a:latin typeface="Courier New"/>
                <a:ea typeface="Courier New"/>
                <a:cs typeface="Courier New"/>
                <a:sym typeface="Courier New"/>
              </a:rPr>
              <a:t>abstract</a:t>
            </a:r>
            <a:r>
              <a:rPr lang="es"/>
              <a:t>, </a:t>
            </a:r>
            <a:r>
              <a:rPr lang="es">
                <a:solidFill>
                  <a:srgbClr val="CC7832"/>
                </a:solidFill>
                <a:highlight>
                  <a:srgbClr val="2B2B2B"/>
                </a:highlight>
                <a:latin typeface="Courier New"/>
                <a:ea typeface="Courier New"/>
                <a:cs typeface="Courier New"/>
                <a:sym typeface="Courier New"/>
              </a:rPr>
              <a:t>open</a:t>
            </a:r>
            <a:r>
              <a:rPr lang="es"/>
              <a:t>, </a:t>
            </a:r>
            <a:r>
              <a:rPr lang="es">
                <a:solidFill>
                  <a:srgbClr val="CC7832"/>
                </a:solidFill>
                <a:highlight>
                  <a:srgbClr val="2B2B2B"/>
                </a:highlight>
                <a:latin typeface="Courier New"/>
                <a:ea typeface="Courier New"/>
                <a:cs typeface="Courier New"/>
                <a:sym typeface="Courier New"/>
              </a:rPr>
              <a:t>sealed</a:t>
            </a:r>
            <a:r>
              <a:rPr lang="es"/>
              <a:t>, or</a:t>
            </a:r>
            <a:r>
              <a:rPr lang="es"/>
              <a:t> </a:t>
            </a:r>
            <a:r>
              <a:rPr lang="es">
                <a:solidFill>
                  <a:srgbClr val="CC7832"/>
                </a:solidFill>
                <a:highlight>
                  <a:srgbClr val="2B2B2B"/>
                </a:highlight>
                <a:latin typeface="Courier New"/>
                <a:ea typeface="Courier New"/>
                <a:cs typeface="Courier New"/>
                <a:sym typeface="Courier New"/>
              </a:rPr>
              <a:t>inner</a:t>
            </a:r>
            <a:r>
              <a:rPr lang="es"/>
              <a:t>.</a:t>
            </a:r>
            <a:endParaRPr/>
          </a:p>
          <a:p>
            <a:pPr indent="0" lvl="0" marL="457200" rtl="0" algn="l">
              <a:spcBef>
                <a:spcPts val="1200"/>
              </a:spcBef>
              <a:spcAft>
                <a:spcPts val="1200"/>
              </a:spcAft>
              <a:buNone/>
            </a:pPr>
            <a:r>
              <a:rPr lang="es">
                <a:solidFill>
                  <a:srgbClr val="CC7832"/>
                </a:solidFill>
                <a:highlight>
                  <a:srgbClr val="2B2B2B"/>
                </a:highlight>
                <a:latin typeface="Courier New"/>
                <a:ea typeface="Courier New"/>
                <a:cs typeface="Courier New"/>
                <a:sym typeface="Courier New"/>
              </a:rPr>
              <a:t>abstract data class </a:t>
            </a:r>
            <a:r>
              <a:rPr lang="es">
                <a:solidFill>
                  <a:srgbClr val="A9B7C6"/>
                </a:solidFill>
                <a:highlight>
                  <a:srgbClr val="2B2B2B"/>
                </a:highlight>
                <a:latin typeface="Courier New"/>
                <a:ea typeface="Courier New"/>
                <a:cs typeface="Courier New"/>
                <a:sym typeface="Courier New"/>
              </a:rPr>
              <a:t>Example(</a:t>
            </a:r>
            <a:r>
              <a:rPr lang="es">
                <a:solidFill>
                  <a:srgbClr val="CC7832"/>
                </a:solidFill>
                <a:highlight>
                  <a:srgbClr val="2B2B2B"/>
                </a:highlight>
                <a:latin typeface="Courier New"/>
                <a:ea typeface="Courier New"/>
                <a:cs typeface="Courier New"/>
                <a:sym typeface="Courier New"/>
              </a:rPr>
              <a:t>var </a:t>
            </a:r>
            <a:r>
              <a:rPr lang="es">
                <a:solidFill>
                  <a:srgbClr val="9876AA"/>
                </a:solidFill>
                <a:highlight>
                  <a:srgbClr val="2B2B2B"/>
                </a:highlight>
                <a:latin typeface="Courier New"/>
                <a:ea typeface="Courier New"/>
                <a:cs typeface="Courier New"/>
                <a:sym typeface="Courier New"/>
              </a:rPr>
              <a:t>text </a:t>
            </a:r>
            <a:r>
              <a:rPr lang="es">
                <a:solidFill>
                  <a:srgbClr val="A9B7C6"/>
                </a:solidFill>
                <a:highlight>
                  <a:srgbClr val="2B2B2B"/>
                </a:highlight>
                <a:latin typeface="Courier New"/>
                <a:ea typeface="Courier New"/>
                <a:cs typeface="Courier New"/>
                <a:sym typeface="Courier New"/>
              </a:rPr>
              <a:t>: String) </a:t>
            </a:r>
            <a:r>
              <a:rPr lang="es">
                <a:solidFill>
                  <a:srgbClr val="72737A"/>
                </a:solidFill>
                <a:highlight>
                  <a:srgbClr val="2B2B2B"/>
                </a:highlight>
                <a:latin typeface="Courier New"/>
                <a:ea typeface="Courier New"/>
                <a:cs typeface="Courier New"/>
                <a:sym typeface="Courier New"/>
              </a:rPr>
              <a:t>{ } //fails because a data class can’t be abstract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xEl>
                                              <p:pRg end="0" st="0"/>
                                            </p:txEl>
                                          </p:spTgt>
                                        </p:tgtEl>
                                        <p:attrNameLst>
                                          <p:attrName>style.visibility</p:attrName>
                                        </p:attrNameLst>
                                      </p:cBhvr>
                                      <p:to>
                                        <p:strVal val="visible"/>
                                      </p:to>
                                    </p:set>
                                    <p:animEffect filter="fade" transition="in">
                                      <p:cBhvr>
                                        <p:cTn dur="300"/>
                                        <p:tgtEl>
                                          <p:spTgt spid="10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xEl>
                                              <p:pRg end="1" st="1"/>
                                            </p:txEl>
                                          </p:spTgt>
                                        </p:tgtEl>
                                        <p:attrNameLst>
                                          <p:attrName>style.visibility</p:attrName>
                                        </p:attrNameLst>
                                      </p:cBhvr>
                                      <p:to>
                                        <p:strVal val="visible"/>
                                      </p:to>
                                    </p:set>
                                    <p:animEffect filter="fade" transition="in">
                                      <p:cBhvr>
                                        <p:cTn dur="300"/>
                                        <p:tgtEl>
                                          <p:spTgt spid="10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xEl>
                                              <p:pRg end="2" st="2"/>
                                            </p:txEl>
                                          </p:spTgt>
                                        </p:tgtEl>
                                        <p:attrNameLst>
                                          <p:attrName>style.visibility</p:attrName>
                                        </p:attrNameLst>
                                      </p:cBhvr>
                                      <p:to>
                                        <p:strVal val="visible"/>
                                      </p:to>
                                    </p:set>
                                    <p:animEffect filter="fade" transition="in">
                                      <p:cBhvr>
                                        <p:cTn dur="300"/>
                                        <p:tgtEl>
                                          <p:spTgt spid="10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xEl>
                                              <p:pRg end="3" st="3"/>
                                            </p:txEl>
                                          </p:spTgt>
                                        </p:tgtEl>
                                        <p:attrNameLst>
                                          <p:attrName>style.visibility</p:attrName>
                                        </p:attrNameLst>
                                      </p:cBhvr>
                                      <p:to>
                                        <p:strVal val="visible"/>
                                      </p:to>
                                    </p:set>
                                    <p:animEffect filter="fade" transition="in">
                                      <p:cBhvr>
                                        <p:cTn dur="300"/>
                                        <p:tgtEl>
                                          <p:spTgt spid="10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xEl>
                                              <p:pRg end="4" st="4"/>
                                            </p:txEl>
                                          </p:spTgt>
                                        </p:tgtEl>
                                        <p:attrNameLst>
                                          <p:attrName>style.visibility</p:attrName>
                                        </p:attrNameLst>
                                      </p:cBhvr>
                                      <p:to>
                                        <p:strVal val="visible"/>
                                      </p:to>
                                    </p:set>
                                    <p:animEffect filter="fade" transition="in">
                                      <p:cBhvr>
                                        <p:cTn dur="300"/>
                                        <p:tgtEl>
                                          <p:spTgt spid="10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xEl>
                                              <p:pRg end="5" st="5"/>
                                            </p:txEl>
                                          </p:spTgt>
                                        </p:tgtEl>
                                        <p:attrNameLst>
                                          <p:attrName>style.visibility</p:attrName>
                                        </p:attrNameLst>
                                      </p:cBhvr>
                                      <p:to>
                                        <p:strVal val="visible"/>
                                      </p:to>
                                    </p:set>
                                    <p:animEffect filter="fade" transition="in">
                                      <p:cBhvr>
                                        <p:cTn dur="300"/>
                                        <p:tgtEl>
                                          <p:spTgt spid="100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Que no es una Data Class</a:t>
            </a:r>
            <a:endParaRPr/>
          </a:p>
        </p:txBody>
      </p:sp>
      <p:sp>
        <p:nvSpPr>
          <p:cNvPr id="1009" name="Google Shape;1009;p164"/>
          <p:cNvSpPr txBox="1"/>
          <p:nvPr>
            <p:ph idx="1" type="body"/>
          </p:nvPr>
        </p:nvSpPr>
        <p:spPr>
          <a:xfrm>
            <a:off x="311700" y="1152475"/>
            <a:ext cx="8520600" cy="28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7500" lvl="0" marL="457200" rtl="0" algn="l">
              <a:spcBef>
                <a:spcPts val="1200"/>
              </a:spcBef>
              <a:spcAft>
                <a:spcPts val="0"/>
              </a:spcAft>
              <a:buSzPts val="1400"/>
              <a:buChar char="●"/>
            </a:pPr>
            <a:r>
              <a:rPr lang="es"/>
              <a:t>Herencia</a:t>
            </a:r>
            <a:r>
              <a:rPr lang="es"/>
              <a:t>.</a:t>
            </a:r>
            <a:endParaRPr/>
          </a:p>
          <a:p>
            <a:pPr indent="-317500" lvl="0" marL="457200" rtl="0" algn="l">
              <a:spcBef>
                <a:spcPts val="0"/>
              </a:spcBef>
              <a:spcAft>
                <a:spcPts val="0"/>
              </a:spcAft>
              <a:buSzPts val="1400"/>
              <a:buChar char="●"/>
            </a:pPr>
            <a:r>
              <a:rPr lang="es"/>
              <a:t>Interfaz.</a:t>
            </a:r>
            <a:endParaRPr/>
          </a:p>
          <a:p>
            <a:pPr indent="-317500" lvl="0" marL="457200" rtl="0" algn="l">
              <a:spcBef>
                <a:spcPts val="0"/>
              </a:spcBef>
              <a:spcAft>
                <a:spcPts val="0"/>
              </a:spcAft>
              <a:buSzPts val="1400"/>
              <a:buChar char="●"/>
            </a:pPr>
            <a:r>
              <a:rPr lang="es"/>
              <a:t>Abstracción.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010" name="Google Shape;1010;p164"/>
          <p:cNvSpPr txBox="1"/>
          <p:nvPr>
            <p:ph idx="1" type="body"/>
          </p:nvPr>
        </p:nvSpPr>
        <p:spPr>
          <a:xfrm>
            <a:off x="311700" y="3996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s" sz="1800"/>
              <a:t>Transformar</a:t>
            </a:r>
            <a:r>
              <a:rPr b="1" lang="es" sz="1800"/>
              <a:t> una </a:t>
            </a:r>
            <a:r>
              <a:rPr lang="es" sz="1800">
                <a:solidFill>
                  <a:srgbClr val="CC7832"/>
                </a:solidFill>
                <a:highlight>
                  <a:srgbClr val="2B2B2B"/>
                </a:highlight>
                <a:latin typeface="Courier New"/>
                <a:ea typeface="Courier New"/>
                <a:cs typeface="Courier New"/>
                <a:sym typeface="Courier New"/>
              </a:rPr>
              <a:t>class</a:t>
            </a:r>
            <a:r>
              <a:rPr b="1" lang="es" sz="1800"/>
              <a:t> en una </a:t>
            </a:r>
            <a:r>
              <a:rPr lang="es" sz="1800">
                <a:solidFill>
                  <a:srgbClr val="CC7832"/>
                </a:solidFill>
                <a:highlight>
                  <a:srgbClr val="2B2B2B"/>
                </a:highlight>
                <a:latin typeface="Courier New"/>
                <a:ea typeface="Courier New"/>
                <a:cs typeface="Courier New"/>
                <a:sym typeface="Courier New"/>
              </a:rPr>
              <a:t>data class</a:t>
            </a:r>
            <a:r>
              <a:rPr b="1" lang="es" sz="1800"/>
              <a:t> añade funciones a tu clase. </a:t>
            </a:r>
            <a:endParaRPr b="1" sz="18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Saber más...</a:t>
            </a:r>
            <a:endParaRPr/>
          </a:p>
        </p:txBody>
      </p:sp>
      <p:sp>
        <p:nvSpPr>
          <p:cNvPr id="1016" name="Google Shape;1016;p165"/>
          <p:cNvSpPr txBox="1"/>
          <p:nvPr>
            <p:ph idx="1" type="body"/>
          </p:nvPr>
        </p:nvSpPr>
        <p:spPr>
          <a:xfrm>
            <a:off x="311700" y="1149900"/>
            <a:ext cx="8520600" cy="284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Documentación </a:t>
            </a:r>
            <a:r>
              <a:rPr lang="es"/>
              <a:t>Kotlin: </a:t>
            </a:r>
            <a:r>
              <a:rPr lang="es" u="sng">
                <a:solidFill>
                  <a:schemeClr val="hlink"/>
                </a:solidFill>
                <a:hlinkClick r:id="rId3"/>
              </a:rPr>
              <a:t>https://kotlinlang.org/docs/data-classes.html</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Creando un proyecto en Kotlin</a:t>
            </a:r>
            <a:endParaRPr/>
          </a:p>
        </p:txBody>
      </p:sp>
      <p:sp>
        <p:nvSpPr>
          <p:cNvPr id="171" name="Google Shape;171;p31"/>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72" name="Google Shape;172;p31"/>
          <p:cNvPicPr preferRelativeResize="0"/>
          <p:nvPr/>
        </p:nvPicPr>
        <p:blipFill>
          <a:blip r:embed="rId3">
            <a:alphaModFix/>
          </a:blip>
          <a:stretch>
            <a:fillRect/>
          </a:stretch>
        </p:blipFill>
        <p:spPr>
          <a:xfrm>
            <a:off x="2025905" y="1152475"/>
            <a:ext cx="4975100" cy="3133724"/>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66"/>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Este proyecto explica cómo guardar datos en un fichero y cómo leerlos después.</a:t>
            </a:r>
            <a:endParaRPr sz="1400"/>
          </a:p>
          <a:p>
            <a:pPr indent="0" lvl="0" marL="0" rtl="0" algn="l">
              <a:spcBef>
                <a:spcPts val="1200"/>
              </a:spcBef>
              <a:spcAft>
                <a:spcPts val="1200"/>
              </a:spcAft>
              <a:buNone/>
            </a:pPr>
            <a:r>
              <a:t/>
            </a:r>
            <a:endParaRPr/>
          </a:p>
        </p:txBody>
      </p:sp>
      <p:sp>
        <p:nvSpPr>
          <p:cNvPr id="1022" name="Google Shape;1022;p166"/>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https://github.com/carlosbellmont/DataClassExample</a:t>
            </a:r>
            <a:endParaRPr sz="11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67"/>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Realiza el siguiente </a:t>
            </a:r>
            <a:r>
              <a:rPr lang="es" u="sng">
                <a:solidFill>
                  <a:schemeClr val="hlink"/>
                </a:solidFill>
                <a:hlinkClick r:id="rId3"/>
              </a:rPr>
              <a:t>ejercicio data class 1</a:t>
            </a:r>
            <a:r>
              <a:rPr lang="es"/>
              <a:t>.</a:t>
            </a:r>
            <a:endParaRPr/>
          </a:p>
          <a:p>
            <a:pPr indent="0" lvl="0" marL="0" rtl="0" algn="l">
              <a:spcBef>
                <a:spcPts val="1200"/>
              </a:spcBef>
              <a:spcAft>
                <a:spcPts val="1200"/>
              </a:spcAft>
              <a:buNone/>
            </a:pPr>
            <a:r>
              <a:t/>
            </a:r>
            <a:endParaRPr/>
          </a:p>
        </p:txBody>
      </p:sp>
      <p:sp>
        <p:nvSpPr>
          <p:cNvPr id="1028" name="Google Shape;1028;p167"/>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8"/>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Realiza el siguiente </a:t>
            </a:r>
            <a:r>
              <a:rPr lang="es" u="sng">
                <a:solidFill>
                  <a:schemeClr val="hlink"/>
                </a:solidFill>
                <a:hlinkClick r:id="rId3"/>
              </a:rPr>
              <a:t>ejercicio data class 2</a:t>
            </a:r>
            <a:r>
              <a:rPr lang="es"/>
              <a: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034" name="Google Shape;1034;p168"/>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69"/>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Ejercicios Clases</a:t>
            </a:r>
            <a:endParaRPr b="1" sz="30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0"/>
          <p:cNvSpPr txBox="1"/>
          <p:nvPr>
            <p:ph idx="1" type="body"/>
          </p:nvPr>
        </p:nvSpPr>
        <p:spPr>
          <a:xfrm>
            <a:off x="464100" y="1056150"/>
            <a:ext cx="8298300" cy="29388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s"/>
              <a:t>Comencemos a crear el esqueleto de un juego usando Clases.</a:t>
            </a:r>
            <a:endParaRPr/>
          </a:p>
          <a:p>
            <a:pPr indent="0" lvl="0" marL="0" rtl="0" algn="l">
              <a:spcBef>
                <a:spcPts val="1200"/>
              </a:spcBef>
              <a:spcAft>
                <a:spcPts val="0"/>
              </a:spcAft>
              <a:buNone/>
            </a:pPr>
            <a:r>
              <a:rPr lang="es"/>
              <a:t>Crea una clase Guerrero. En cada partida, el guerrero tiene que enfrentarse con 10 Adversarios (de uno a uno) para escapar de la mazmorra.</a:t>
            </a:r>
            <a:endParaRPr/>
          </a:p>
          <a:p>
            <a:pPr indent="0" lvl="0" marL="0" rtl="0" algn="l">
              <a:spcBef>
                <a:spcPts val="1200"/>
              </a:spcBef>
              <a:spcAft>
                <a:spcPts val="0"/>
              </a:spcAft>
              <a:buNone/>
            </a:pPr>
            <a:r>
              <a:rPr lang="es"/>
              <a:t>Los adversarios tienen 10 puntos de vida, mientras que el guerrero tiene 50 puntos.</a:t>
            </a:r>
            <a:endParaRPr/>
          </a:p>
          <a:p>
            <a:pPr indent="0" lvl="0" marL="0" rtl="0" algn="l">
              <a:spcBef>
                <a:spcPts val="1200"/>
              </a:spcBef>
              <a:spcAft>
                <a:spcPts val="0"/>
              </a:spcAft>
              <a:buNone/>
            </a:pPr>
            <a:r>
              <a:rPr lang="es"/>
              <a:t>Cuando un Guerrero y un enemigo se encuentran, se pelean. El Guerrero ataca primero haciendo de 1, a 6 puntos de daños por golpe. El enemigo responde (si sigue vivo) haciendo haciendo entre 0 y 5 puntos de daños. </a:t>
            </a:r>
            <a:endParaRPr/>
          </a:p>
          <a:p>
            <a:pPr indent="0" lvl="0" marL="0" rtl="0" algn="l">
              <a:spcBef>
                <a:spcPts val="1200"/>
              </a:spcBef>
              <a:spcAft>
                <a:spcPts val="0"/>
              </a:spcAft>
              <a:buNone/>
            </a:pPr>
            <a:r>
              <a:rPr lang="es"/>
              <a:t>Cuando el Guerrero mata a un Adversario, hay un 5% de probabilidad de curarse 5 puntos de vida.</a:t>
            </a:r>
            <a:endParaRPr/>
          </a:p>
          <a:p>
            <a:pPr indent="0" lvl="0" marL="0" rtl="0" algn="l">
              <a:spcBef>
                <a:spcPts val="1200"/>
              </a:spcBef>
              <a:spcAft>
                <a:spcPts val="0"/>
              </a:spcAft>
              <a:buNone/>
            </a:pPr>
            <a:r>
              <a:rPr lang="es"/>
              <a:t>Haz que se escriba por pantalla todo el progreso del juego claramente.</a:t>
            </a:r>
            <a:endParaRPr/>
          </a:p>
          <a:p>
            <a:pPr indent="0" lvl="0" marL="0" rtl="0" algn="l">
              <a:spcBef>
                <a:spcPts val="1200"/>
              </a:spcBef>
              <a:spcAft>
                <a:spcPts val="1200"/>
              </a:spcAft>
              <a:buNone/>
            </a:pPr>
            <a:r>
              <a:rPr lang="es"/>
              <a:t>Ejemplo de output: </a:t>
            </a:r>
            <a:r>
              <a:rPr lang="es" u="sng">
                <a:solidFill>
                  <a:schemeClr val="hlink"/>
                </a:solidFill>
                <a:hlinkClick r:id="rId3"/>
              </a:rPr>
              <a:t>Ejemplo</a:t>
            </a:r>
            <a:endParaRPr/>
          </a:p>
        </p:txBody>
      </p:sp>
      <p:sp>
        <p:nvSpPr>
          <p:cNvPr id="1045" name="Google Shape;1045;p170"/>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u="sng">
                <a:solidFill>
                  <a:schemeClr val="hlink"/>
                </a:solidFill>
                <a:hlinkClick r:id="rId4"/>
              </a:rPr>
              <a:t>https://github.com/carlosbellmont/JuegoGuerrero</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1"/>
          <p:cNvSpPr txBox="1"/>
          <p:nvPr>
            <p:ph idx="1" type="body"/>
          </p:nvPr>
        </p:nvSpPr>
        <p:spPr>
          <a:xfrm>
            <a:off x="464100" y="1056150"/>
            <a:ext cx="8298300" cy="2938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a:t>Amplia el ejercicio anterior:</a:t>
            </a:r>
            <a:endParaRPr/>
          </a:p>
          <a:p>
            <a:pPr indent="0" lvl="0" marL="0" rtl="0" algn="l">
              <a:spcBef>
                <a:spcPts val="1200"/>
              </a:spcBef>
              <a:spcAft>
                <a:spcPts val="0"/>
              </a:spcAft>
              <a:buNone/>
            </a:pPr>
            <a:r>
              <a:rPr lang="es"/>
              <a:t>Cuando se inicie el juego por primera vez, permite que el usuario introduzca un nombre para su personaje. Si ese personaje ya existe, carga los datos de muertes de ese personaje y escribe por pantalla el número de muertes acumulado. </a:t>
            </a:r>
            <a:endParaRPr/>
          </a:p>
          <a:p>
            <a:pPr indent="0" lvl="0" marL="0" rtl="0" algn="l">
              <a:spcBef>
                <a:spcPts val="1200"/>
              </a:spcBef>
              <a:spcAft>
                <a:spcPts val="0"/>
              </a:spcAft>
              <a:buNone/>
            </a:pPr>
            <a:r>
              <a:rPr lang="es"/>
              <a:t>Cuando tu personaje juega una partida, debes incrementar el número de combates jugados.</a:t>
            </a:r>
            <a:endParaRPr/>
          </a:p>
          <a:p>
            <a:pPr indent="0" lvl="0" marL="0" rtl="0" algn="l">
              <a:spcBef>
                <a:spcPts val="1200"/>
              </a:spcBef>
              <a:spcAft>
                <a:spcPts val="0"/>
              </a:spcAft>
              <a:buNone/>
            </a:pPr>
            <a:r>
              <a:rPr lang="es"/>
              <a:t>Cuando tu personaje muera, debes incrementar el número de combates perdidos.</a:t>
            </a:r>
            <a:endParaRPr/>
          </a:p>
          <a:p>
            <a:pPr indent="0" lvl="0" marL="0" rtl="0" algn="l">
              <a:spcBef>
                <a:spcPts val="1200"/>
              </a:spcBef>
              <a:spcAft>
                <a:spcPts val="0"/>
              </a:spcAft>
              <a:buNone/>
            </a:pPr>
            <a:r>
              <a:rPr lang="es"/>
              <a:t>Utiliza Json para almacenar la información.</a:t>
            </a:r>
            <a:endParaRPr/>
          </a:p>
          <a:p>
            <a:pPr indent="0" lvl="0" marL="0" rtl="0" algn="l">
              <a:spcBef>
                <a:spcPts val="1200"/>
              </a:spcBef>
              <a:spcAft>
                <a:spcPts val="0"/>
              </a:spcAft>
              <a:buNone/>
            </a:pPr>
            <a:r>
              <a:rPr lang="es"/>
              <a:t>Consejo:</a:t>
            </a:r>
            <a:endParaRPr/>
          </a:p>
          <a:p>
            <a:pPr indent="-304165" lvl="0" marL="457200" rtl="0" algn="l">
              <a:spcBef>
                <a:spcPts val="1200"/>
              </a:spcBef>
              <a:spcAft>
                <a:spcPts val="0"/>
              </a:spcAft>
              <a:buSzPct val="100000"/>
              <a:buChar char="●"/>
            </a:pPr>
            <a:r>
              <a:rPr lang="es"/>
              <a:t>Utiliza el nombre del personaje para crear un fichero por cada personaje.</a:t>
            </a:r>
            <a:endParaRPr/>
          </a:p>
          <a:p>
            <a:pPr indent="-304165" lvl="0" marL="457200" rtl="0" algn="l">
              <a:spcBef>
                <a:spcPts val="0"/>
              </a:spcBef>
              <a:spcAft>
                <a:spcPts val="0"/>
              </a:spcAft>
              <a:buSzPct val="100000"/>
              <a:buChar char="●"/>
            </a:pPr>
            <a:r>
              <a:rPr lang="es"/>
              <a:t>Cada fichero debe contener el número de veces que ha muerto ese personaje.</a:t>
            </a:r>
            <a:endParaRPr/>
          </a:p>
        </p:txBody>
      </p:sp>
      <p:sp>
        <p:nvSpPr>
          <p:cNvPr id="1051" name="Google Shape;1051;p171"/>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u="sng">
                <a:solidFill>
                  <a:schemeClr val="hlink"/>
                </a:solidFill>
                <a:hlinkClick r:id="rId3"/>
              </a:rPr>
              <a:t>https://github.com/carlosbellmont/JuegoGuerreroParte2</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72"/>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Cuando un adversario muere, puede dejar un escudo con una probabilidad del 10%. El guerrero podrá equiparse el escudo. Cuando el guerrero ha conseguido el escudo, durante las siguientes 3 peleas, sufre una reducción del daño recibido de -2. Tras esas peleas el escudo se rompe y deja de ser útil.</a:t>
            </a:r>
            <a:endParaRPr/>
          </a:p>
          <a:p>
            <a:pPr indent="0" lvl="0" marL="0" rtl="0" algn="l">
              <a:spcBef>
                <a:spcPts val="1200"/>
              </a:spcBef>
              <a:spcAft>
                <a:spcPts val="1200"/>
              </a:spcAft>
              <a:buNone/>
            </a:pPr>
            <a:r>
              <a:rPr lang="es"/>
              <a:t>Cuando el guerrero gana una partida completa, tiene un 25% de probabilidades de obtener un espada. Esa espada le permitirá aplicar durante la siguiente partida un +1 a todos los ataques del guerrero en la siguiente partida.</a:t>
            </a:r>
            <a:endParaRPr/>
          </a:p>
        </p:txBody>
      </p:sp>
      <p:sp>
        <p:nvSpPr>
          <p:cNvPr id="1057" name="Google Shape;1057;p172"/>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u="sng">
                <a:solidFill>
                  <a:schemeClr val="hlink"/>
                </a:solidFill>
                <a:hlinkClick r:id="rId3"/>
              </a:rPr>
              <a:t>https://github.com/carlosbellmont/JuegoGuerreroParte3</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73"/>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Funciones de Kotlin</a:t>
            </a:r>
            <a:endParaRPr b="1" sz="30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Funciones: let, run, with</a:t>
            </a:r>
            <a:endParaRPr/>
          </a:p>
        </p:txBody>
      </p:sp>
      <p:sp>
        <p:nvSpPr>
          <p:cNvPr id="1068" name="Google Shape;1068;p174"/>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1400"/>
              <a:t>Imaginado que existe una variable </a:t>
            </a:r>
            <a:r>
              <a:rPr lang="es" sz="1100">
                <a:solidFill>
                  <a:srgbClr val="1C8C92"/>
                </a:solidFill>
                <a:highlight>
                  <a:srgbClr val="2B2B2B"/>
                </a:highlight>
                <a:latin typeface="Courier New"/>
                <a:ea typeface="Courier New"/>
                <a:cs typeface="Courier New"/>
                <a:sym typeface="Courier New"/>
              </a:rPr>
              <a:t>i</a:t>
            </a:r>
            <a:r>
              <a:rPr lang="es" sz="1400"/>
              <a:t>.</a:t>
            </a:r>
            <a:endParaRPr i="1" sz="1100">
              <a:solidFill>
                <a:srgbClr val="38B784"/>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i="1" lang="es" sz="1100">
                <a:solidFill>
                  <a:srgbClr val="38B784"/>
                </a:solidFill>
                <a:highlight>
                  <a:srgbClr val="2B2B2B"/>
                </a:highlight>
                <a:latin typeface="Courier New"/>
                <a:ea typeface="Courier New"/>
                <a:cs typeface="Courier New"/>
                <a:sym typeface="Courier New"/>
              </a:rPr>
              <a:t>with</a:t>
            </a:r>
            <a:r>
              <a:rPr lang="es" sz="1100">
                <a:solidFill>
                  <a:srgbClr val="A9B7C6"/>
                </a:solidFill>
                <a:highlight>
                  <a:srgbClr val="2B2B2B"/>
                </a:highlight>
                <a:latin typeface="Courier New"/>
                <a:ea typeface="Courier New"/>
                <a:cs typeface="Courier New"/>
                <a:sym typeface="Courier New"/>
              </a:rPr>
              <a:t>(</a:t>
            </a:r>
            <a:r>
              <a:rPr lang="es" sz="1100">
                <a:solidFill>
                  <a:srgbClr val="1C8C92"/>
                </a:solidFill>
                <a:highlight>
                  <a:srgbClr val="2B2B2B"/>
                </a:highlight>
                <a:latin typeface="Courier New"/>
                <a:ea typeface="Courier New"/>
                <a:cs typeface="Courier New"/>
                <a:sym typeface="Courier New"/>
              </a:rPr>
              <a:t>i</a:t>
            </a:r>
            <a:r>
              <a:rPr lang="es" sz="1100">
                <a:solidFill>
                  <a:srgbClr val="A9B7C6"/>
                </a:solidFill>
                <a:highlight>
                  <a:srgbClr val="2B2B2B"/>
                </a:highlight>
                <a:latin typeface="Courier New"/>
                <a:ea typeface="Courier New"/>
                <a:cs typeface="Courier New"/>
                <a:sym typeface="Courier New"/>
              </a:rPr>
              <a:t>)</a:t>
            </a:r>
            <a:r>
              <a:rPr b="1" lang="es" sz="1100">
                <a:solidFill>
                  <a:srgbClr val="A9B7C6"/>
                </a:solidFill>
                <a:highlight>
                  <a:srgbClr val="2B2B2B"/>
                </a:highlight>
                <a:latin typeface="Courier New"/>
                <a:ea typeface="Courier New"/>
                <a:cs typeface="Courier New"/>
                <a:sym typeface="Courier New"/>
              </a:rPr>
              <a:t>{...}</a:t>
            </a:r>
            <a:endParaRPr b="1"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s" sz="1100">
                <a:solidFill>
                  <a:srgbClr val="1C8C92"/>
                </a:solidFill>
                <a:highlight>
                  <a:srgbClr val="2B2B2B"/>
                </a:highlight>
                <a:latin typeface="Courier New"/>
                <a:ea typeface="Courier New"/>
                <a:cs typeface="Courier New"/>
                <a:sym typeface="Courier New"/>
              </a:rPr>
              <a:t>i</a:t>
            </a:r>
            <a:r>
              <a:rPr lang="es" sz="1100">
                <a:solidFill>
                  <a:srgbClr val="A9B7C6"/>
                </a:solidFill>
                <a:highlight>
                  <a:srgbClr val="2B2B2B"/>
                </a:highlight>
                <a:latin typeface="Courier New"/>
                <a:ea typeface="Courier New"/>
                <a:cs typeface="Courier New"/>
                <a:sym typeface="Courier New"/>
              </a:rPr>
              <a:t>.</a:t>
            </a:r>
            <a:r>
              <a:rPr i="1" lang="es" sz="1100">
                <a:solidFill>
                  <a:srgbClr val="FFC66D"/>
                </a:solidFill>
                <a:highlight>
                  <a:srgbClr val="2B2B2B"/>
                </a:highlight>
                <a:latin typeface="Courier New"/>
                <a:ea typeface="Courier New"/>
                <a:cs typeface="Courier New"/>
                <a:sym typeface="Courier New"/>
              </a:rPr>
              <a:t>let </a:t>
            </a:r>
            <a:r>
              <a:rPr b="1" lang="es" sz="1100">
                <a:solidFill>
                  <a:srgbClr val="A9B7C6"/>
                </a:solidFill>
                <a:highlight>
                  <a:srgbClr val="2B2B2B"/>
                </a:highlight>
                <a:latin typeface="Courier New"/>
                <a:ea typeface="Courier New"/>
                <a:cs typeface="Courier New"/>
                <a:sym typeface="Courier New"/>
              </a:rPr>
              <a:t>{}</a:t>
            </a:r>
            <a:endParaRPr b="1"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i="1" lang="es" sz="1100">
                <a:solidFill>
                  <a:srgbClr val="38B784"/>
                </a:solidFill>
                <a:highlight>
                  <a:srgbClr val="2B2B2B"/>
                </a:highlight>
                <a:latin typeface="Courier New"/>
                <a:ea typeface="Courier New"/>
                <a:cs typeface="Courier New"/>
                <a:sym typeface="Courier New"/>
              </a:rPr>
              <a:t>run </a:t>
            </a:r>
            <a:r>
              <a:rPr b="1" lang="es" sz="1100">
                <a:solidFill>
                  <a:srgbClr val="A9B7C6"/>
                </a:solidFill>
                <a:highlight>
                  <a:srgbClr val="2B2B2B"/>
                </a:highlight>
                <a:latin typeface="Courier New"/>
                <a:ea typeface="Courier New"/>
                <a:cs typeface="Courier New"/>
                <a:sym typeface="Courier New"/>
              </a:rPr>
              <a:t>{}</a:t>
            </a:r>
            <a:r>
              <a:rPr lang="es" sz="1400"/>
              <a:t> o </a:t>
            </a:r>
            <a:r>
              <a:rPr lang="es" sz="1100">
                <a:solidFill>
                  <a:srgbClr val="1C8C92"/>
                </a:solidFill>
                <a:highlight>
                  <a:srgbClr val="2B2B2B"/>
                </a:highlight>
                <a:latin typeface="Courier New"/>
                <a:ea typeface="Courier New"/>
                <a:cs typeface="Courier New"/>
                <a:sym typeface="Courier New"/>
              </a:rPr>
              <a:t>i</a:t>
            </a:r>
            <a:r>
              <a:rPr lang="es" sz="1100">
                <a:solidFill>
                  <a:srgbClr val="A9B7C6"/>
                </a:solidFill>
                <a:highlight>
                  <a:srgbClr val="2B2B2B"/>
                </a:highlight>
                <a:latin typeface="Courier New"/>
                <a:ea typeface="Courier New"/>
                <a:cs typeface="Courier New"/>
                <a:sym typeface="Courier New"/>
              </a:rPr>
              <a:t>.</a:t>
            </a:r>
            <a:r>
              <a:rPr i="1" lang="es" sz="1100">
                <a:solidFill>
                  <a:srgbClr val="FFC66D"/>
                </a:solidFill>
                <a:highlight>
                  <a:srgbClr val="2B2B2B"/>
                </a:highlight>
                <a:latin typeface="Courier New"/>
                <a:ea typeface="Courier New"/>
                <a:cs typeface="Courier New"/>
                <a:sym typeface="Courier New"/>
              </a:rPr>
              <a:t>run </a:t>
            </a:r>
            <a:r>
              <a:rPr b="1" lang="es" sz="1100">
                <a:solidFill>
                  <a:srgbClr val="A9B7C6"/>
                </a:solidFill>
                <a:highlight>
                  <a:srgbClr val="2B2B2B"/>
                </a:highlight>
                <a:latin typeface="Courier New"/>
                <a:ea typeface="Courier New"/>
                <a:cs typeface="Courier New"/>
                <a:sym typeface="Courier New"/>
              </a:rPr>
              <a:t>{}</a:t>
            </a:r>
            <a:endParaRPr b="1"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s" sz="1400"/>
              <a:t>Estas 3 funciones devuelven la última línea de código de la Lambda. </a:t>
            </a:r>
            <a:endParaRPr b="1"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400"/>
              <a:t>Son muy útiles en conjunto a </a:t>
            </a:r>
            <a:r>
              <a:rPr lang="es" sz="1100">
                <a:solidFill>
                  <a:srgbClr val="A9B7C6"/>
                </a:solidFill>
                <a:highlight>
                  <a:srgbClr val="2B2B2B"/>
                </a:highlight>
                <a:latin typeface="Courier New"/>
                <a:ea typeface="Courier New"/>
                <a:cs typeface="Courier New"/>
                <a:sym typeface="Courier New"/>
              </a:rPr>
              <a:t>?</a:t>
            </a:r>
            <a:endParaRPr sz="1400"/>
          </a:p>
          <a:p>
            <a:pPr indent="0" lvl="0" marL="0" rtl="0" algn="l">
              <a:spcBef>
                <a:spcPts val="1200"/>
              </a:spcBef>
              <a:spcAft>
                <a:spcPts val="0"/>
              </a:spcAft>
              <a:buClr>
                <a:schemeClr val="dk1"/>
              </a:buClr>
              <a:buSzPts val="1100"/>
              <a:buFont typeface="Arial"/>
              <a:buNone/>
            </a:pPr>
            <a:r>
              <a:rPr lang="es" sz="1100">
                <a:solidFill>
                  <a:srgbClr val="1C8C92"/>
                </a:solidFill>
                <a:highlight>
                  <a:srgbClr val="2B2B2B"/>
                </a:highlight>
                <a:latin typeface="Courier New"/>
                <a:ea typeface="Courier New"/>
                <a:cs typeface="Courier New"/>
                <a:sym typeface="Courier New"/>
              </a:rPr>
              <a:t>i</a:t>
            </a:r>
            <a:r>
              <a:rPr lang="es" sz="1100">
                <a:solidFill>
                  <a:srgbClr val="A9B7C6"/>
                </a:solidFill>
                <a:highlight>
                  <a:srgbClr val="2B2B2B"/>
                </a:highlight>
                <a:latin typeface="Courier New"/>
                <a:ea typeface="Courier New"/>
                <a:cs typeface="Courier New"/>
                <a:sym typeface="Courier New"/>
              </a:rPr>
              <a:t>?.</a:t>
            </a:r>
            <a:r>
              <a:rPr i="1" lang="es" sz="1100">
                <a:solidFill>
                  <a:srgbClr val="FFC66D"/>
                </a:solidFill>
                <a:highlight>
                  <a:srgbClr val="2B2B2B"/>
                </a:highlight>
                <a:latin typeface="Courier New"/>
                <a:ea typeface="Courier New"/>
                <a:cs typeface="Courier New"/>
                <a:sym typeface="Courier New"/>
              </a:rPr>
              <a:t>let </a:t>
            </a:r>
            <a:r>
              <a:rPr b="1" lang="es" sz="1100">
                <a:solidFill>
                  <a:srgbClr val="A9B7C6"/>
                </a:solidFill>
                <a:highlight>
                  <a:srgbClr val="2B2B2B"/>
                </a:highlight>
                <a:latin typeface="Courier New"/>
                <a:ea typeface="Courier New"/>
                <a:cs typeface="Courier New"/>
                <a:sym typeface="Courier New"/>
              </a:rPr>
              <a:t>{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"Este mensaje no aparecerá ya que i es null"</a:t>
            </a:r>
            <a:r>
              <a:rPr lang="es" sz="1100">
                <a:solidFill>
                  <a:srgbClr val="A9B7C6"/>
                </a:solidFill>
                <a:highlight>
                  <a:srgbClr val="2B2B2B"/>
                </a:highlight>
                <a:latin typeface="Courier New"/>
                <a:ea typeface="Courier New"/>
                <a:cs typeface="Courier New"/>
                <a:sym typeface="Courier New"/>
              </a:rPr>
              <a:t>) </a:t>
            </a:r>
            <a:r>
              <a:rPr b="1" lang="es" sz="1100">
                <a:solidFill>
                  <a:srgbClr val="A9B7C6"/>
                </a:solidFill>
                <a:highlight>
                  <a:srgbClr val="2B2B2B"/>
                </a:highlight>
                <a:latin typeface="Courier New"/>
                <a:ea typeface="Courier New"/>
                <a:cs typeface="Courier New"/>
                <a:sym typeface="Courier New"/>
              </a:rPr>
              <a:t>}</a:t>
            </a:r>
            <a:endParaRPr b="1"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400"/>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Funciones: apply, also</a:t>
            </a:r>
            <a:endParaRPr/>
          </a:p>
        </p:txBody>
      </p:sp>
      <p:sp>
        <p:nvSpPr>
          <p:cNvPr id="1074" name="Google Shape;1074;p175"/>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1400"/>
              <a:t>Imaginado que existe una variable </a:t>
            </a:r>
            <a:r>
              <a:rPr lang="es" sz="1100">
                <a:solidFill>
                  <a:srgbClr val="1C8C92"/>
                </a:solidFill>
                <a:highlight>
                  <a:srgbClr val="2B2B2B"/>
                </a:highlight>
                <a:latin typeface="Courier New"/>
                <a:ea typeface="Courier New"/>
                <a:cs typeface="Courier New"/>
                <a:sym typeface="Courier New"/>
              </a:rPr>
              <a:t>i</a:t>
            </a:r>
            <a:r>
              <a:rPr lang="es" sz="1400"/>
              <a:t>.</a:t>
            </a:r>
            <a:endParaRPr i="1" sz="1100">
              <a:solidFill>
                <a:srgbClr val="38B784"/>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s" sz="1100">
                <a:solidFill>
                  <a:srgbClr val="1C8C92"/>
                </a:solidFill>
                <a:highlight>
                  <a:srgbClr val="2B2B2B"/>
                </a:highlight>
                <a:latin typeface="Courier New"/>
                <a:ea typeface="Courier New"/>
                <a:cs typeface="Courier New"/>
                <a:sym typeface="Courier New"/>
              </a:rPr>
              <a:t>i</a:t>
            </a:r>
            <a:r>
              <a:rPr lang="es" sz="1100">
                <a:solidFill>
                  <a:srgbClr val="A9B7C6"/>
                </a:solidFill>
                <a:highlight>
                  <a:srgbClr val="2B2B2B"/>
                </a:highlight>
                <a:latin typeface="Courier New"/>
                <a:ea typeface="Courier New"/>
                <a:cs typeface="Courier New"/>
                <a:sym typeface="Courier New"/>
              </a:rPr>
              <a:t>.</a:t>
            </a:r>
            <a:r>
              <a:rPr i="1" lang="es" sz="1100">
                <a:solidFill>
                  <a:srgbClr val="FFC66D"/>
                </a:solidFill>
                <a:highlight>
                  <a:srgbClr val="2B2B2B"/>
                </a:highlight>
                <a:latin typeface="Courier New"/>
                <a:ea typeface="Courier New"/>
                <a:cs typeface="Courier New"/>
                <a:sym typeface="Courier New"/>
              </a:rPr>
              <a:t>also </a:t>
            </a:r>
            <a:r>
              <a:rPr b="1" lang="es" sz="1100">
                <a:solidFill>
                  <a:srgbClr val="A9B7C6"/>
                </a:solidFill>
                <a:highlight>
                  <a:srgbClr val="2B2B2B"/>
                </a:highlight>
                <a:latin typeface="Courier New"/>
                <a:ea typeface="Courier New"/>
                <a:cs typeface="Courier New"/>
                <a:sym typeface="Courier New"/>
              </a:rPr>
              <a:t>{}</a:t>
            </a:r>
            <a:endParaRPr i="1" sz="1100">
              <a:solidFill>
                <a:srgbClr val="38B784"/>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s" sz="1100">
                <a:solidFill>
                  <a:srgbClr val="1C8C92"/>
                </a:solidFill>
                <a:highlight>
                  <a:srgbClr val="2B2B2B"/>
                </a:highlight>
                <a:latin typeface="Courier New"/>
                <a:ea typeface="Courier New"/>
                <a:cs typeface="Courier New"/>
                <a:sym typeface="Courier New"/>
              </a:rPr>
              <a:t>i</a:t>
            </a:r>
            <a:r>
              <a:rPr lang="es" sz="1100">
                <a:solidFill>
                  <a:srgbClr val="A9B7C6"/>
                </a:solidFill>
                <a:highlight>
                  <a:srgbClr val="2B2B2B"/>
                </a:highlight>
                <a:latin typeface="Courier New"/>
                <a:ea typeface="Courier New"/>
                <a:cs typeface="Courier New"/>
                <a:sym typeface="Courier New"/>
              </a:rPr>
              <a:t>.</a:t>
            </a:r>
            <a:r>
              <a:rPr i="1" lang="es" sz="1100">
                <a:solidFill>
                  <a:srgbClr val="FFC66D"/>
                </a:solidFill>
                <a:highlight>
                  <a:srgbClr val="2B2B2B"/>
                </a:highlight>
                <a:latin typeface="Courier New"/>
                <a:ea typeface="Courier New"/>
                <a:cs typeface="Courier New"/>
                <a:sym typeface="Courier New"/>
              </a:rPr>
              <a:t>apply</a:t>
            </a:r>
            <a:r>
              <a:rPr i="1" lang="es" sz="1100">
                <a:solidFill>
                  <a:srgbClr val="FFC66D"/>
                </a:solidFill>
                <a:highlight>
                  <a:srgbClr val="2B2B2B"/>
                </a:highlight>
                <a:latin typeface="Courier New"/>
                <a:ea typeface="Courier New"/>
                <a:cs typeface="Courier New"/>
                <a:sym typeface="Courier New"/>
              </a:rPr>
              <a:t> </a:t>
            </a:r>
            <a:r>
              <a:rPr b="1" lang="es" sz="1100">
                <a:solidFill>
                  <a:srgbClr val="A9B7C6"/>
                </a:solidFill>
                <a:highlight>
                  <a:srgbClr val="2B2B2B"/>
                </a:highlight>
                <a:latin typeface="Courier New"/>
                <a:ea typeface="Courier New"/>
                <a:cs typeface="Courier New"/>
                <a:sym typeface="Courier New"/>
              </a:rPr>
              <a:t>{}</a:t>
            </a:r>
            <a:endParaRPr b="1"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s" sz="1400"/>
              <a:t>Estas 2 funciones devuelven </a:t>
            </a:r>
            <a:r>
              <a:rPr lang="es" sz="1100">
                <a:solidFill>
                  <a:srgbClr val="1C8C92"/>
                </a:solidFill>
                <a:highlight>
                  <a:srgbClr val="2B2B2B"/>
                </a:highlight>
                <a:latin typeface="Courier New"/>
                <a:ea typeface="Courier New"/>
                <a:cs typeface="Courier New"/>
                <a:sym typeface="Courier New"/>
              </a:rPr>
              <a:t>i</a:t>
            </a:r>
            <a:r>
              <a:rPr lang="es" sz="1400"/>
              <a:t>. </a:t>
            </a:r>
            <a:endParaRPr b="1"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400"/>
              <a:t>Son muy útiles para enlazar varias acciones</a:t>
            </a:r>
            <a:endParaRPr sz="1400"/>
          </a:p>
          <a:p>
            <a:pPr indent="0" lvl="0" marL="0" rtl="0" algn="l">
              <a:spcBef>
                <a:spcPts val="1200"/>
              </a:spcBef>
              <a:spcAft>
                <a:spcPts val="0"/>
              </a:spcAft>
              <a:buClr>
                <a:schemeClr val="dk1"/>
              </a:buClr>
              <a:buSzPts val="1100"/>
              <a:buFont typeface="Arial"/>
              <a:buNone/>
            </a:pPr>
            <a:r>
              <a:rPr lang="es" sz="1100">
                <a:solidFill>
                  <a:srgbClr val="1C8C92"/>
                </a:solidFill>
                <a:highlight>
                  <a:srgbClr val="2B2B2B"/>
                </a:highlight>
                <a:latin typeface="Courier New"/>
                <a:ea typeface="Courier New"/>
                <a:cs typeface="Courier New"/>
                <a:sym typeface="Courier New"/>
              </a:rPr>
              <a:t>i</a:t>
            </a:r>
            <a:r>
              <a:rPr lang="es" sz="1100">
                <a:solidFill>
                  <a:srgbClr val="A9B7C6"/>
                </a:solidFill>
                <a:highlight>
                  <a:srgbClr val="2B2B2B"/>
                </a:highlight>
                <a:latin typeface="Courier New"/>
                <a:ea typeface="Courier New"/>
                <a:cs typeface="Courier New"/>
                <a:sym typeface="Courier New"/>
              </a:rPr>
              <a:t>.</a:t>
            </a:r>
            <a:r>
              <a:rPr i="1" lang="es" sz="1100">
                <a:solidFill>
                  <a:srgbClr val="FFC66D"/>
                </a:solidFill>
                <a:highlight>
                  <a:srgbClr val="2B2B2B"/>
                </a:highlight>
                <a:latin typeface="Courier New"/>
                <a:ea typeface="Courier New"/>
                <a:cs typeface="Courier New"/>
                <a:sym typeface="Courier New"/>
              </a:rPr>
              <a:t>also </a:t>
            </a:r>
            <a:r>
              <a:rPr b="1" lang="es" sz="1100">
                <a:solidFill>
                  <a:srgbClr val="A9B7C6"/>
                </a:solidFill>
                <a:highlight>
                  <a:srgbClr val="2B2B2B"/>
                </a:highlight>
                <a:latin typeface="Courier New"/>
                <a:ea typeface="Courier New"/>
                <a:cs typeface="Courier New"/>
                <a:sym typeface="Courier New"/>
              </a:rPr>
              <a:t>{ </a:t>
            </a:r>
            <a:r>
              <a:rPr lang="es" sz="1100">
                <a:solidFill>
                  <a:srgbClr val="1C8C92"/>
                </a:solidFill>
                <a:highlight>
                  <a:srgbClr val="2B2B2B"/>
                </a:highlight>
                <a:latin typeface="Courier New"/>
                <a:ea typeface="Courier New"/>
                <a:cs typeface="Courier New"/>
                <a:sym typeface="Courier New"/>
              </a:rPr>
              <a:t>i</a:t>
            </a:r>
            <a:r>
              <a:rPr lang="es" sz="1100">
                <a:solidFill>
                  <a:srgbClr val="A9B7C6"/>
                </a:solidFill>
                <a:highlight>
                  <a:srgbClr val="2B2B2B"/>
                </a:highlight>
                <a:latin typeface="Courier New"/>
                <a:ea typeface="Courier New"/>
                <a:cs typeface="Courier New"/>
                <a:sym typeface="Courier New"/>
              </a:rPr>
              <a:t>?.</a:t>
            </a:r>
            <a:r>
              <a:rPr lang="es" sz="1100">
                <a:solidFill>
                  <a:srgbClr val="9876AA"/>
                </a:solidFill>
                <a:highlight>
                  <a:srgbClr val="2B2B2B"/>
                </a:highlight>
                <a:latin typeface="Courier New"/>
                <a:ea typeface="Courier New"/>
                <a:cs typeface="Courier New"/>
                <a:sym typeface="Courier New"/>
              </a:rPr>
              <a:t>int1 </a:t>
            </a:r>
            <a:r>
              <a:rPr lang="es" sz="1100">
                <a:solidFill>
                  <a:srgbClr val="A9B7C6"/>
                </a:solidFill>
                <a:highlight>
                  <a:srgbClr val="2B2B2B"/>
                </a:highlight>
                <a:latin typeface="Courier New"/>
                <a:ea typeface="Courier New"/>
                <a:cs typeface="Courier New"/>
                <a:sym typeface="Courier New"/>
              </a:rPr>
              <a:t>= </a:t>
            </a:r>
            <a:r>
              <a:rPr lang="es" sz="1100">
                <a:solidFill>
                  <a:srgbClr val="6897BB"/>
                </a:solidFill>
                <a:highlight>
                  <a:srgbClr val="2B2B2B"/>
                </a:highlight>
                <a:latin typeface="Courier New"/>
                <a:ea typeface="Courier New"/>
                <a:cs typeface="Courier New"/>
                <a:sym typeface="Courier New"/>
              </a:rPr>
              <a:t>9 </a:t>
            </a:r>
            <a:r>
              <a:rPr b="1" lang="es" sz="1100">
                <a:solidFill>
                  <a:srgbClr val="A9B7C6"/>
                </a:solidFill>
                <a:highlight>
                  <a:srgbClr val="2B2B2B"/>
                </a:highlight>
                <a:latin typeface="Courier New"/>
                <a:ea typeface="Courier New"/>
                <a:cs typeface="Courier New"/>
                <a:sym typeface="Courier New"/>
              </a:rPr>
              <a:t>}</a:t>
            </a:r>
            <a:r>
              <a:rPr lang="es" sz="1100">
                <a:solidFill>
                  <a:srgbClr val="A9B7C6"/>
                </a:solidFill>
                <a:highlight>
                  <a:srgbClr val="2B2B2B"/>
                </a:highlight>
                <a:latin typeface="Courier New"/>
                <a:ea typeface="Courier New"/>
                <a:cs typeface="Courier New"/>
                <a:sym typeface="Courier New"/>
              </a:rPr>
              <a:t>.</a:t>
            </a:r>
            <a:r>
              <a:rPr i="1" lang="es" sz="1100">
                <a:solidFill>
                  <a:srgbClr val="FFC66D"/>
                </a:solidFill>
                <a:highlight>
                  <a:srgbClr val="2B2B2B"/>
                </a:highlight>
                <a:latin typeface="Courier New"/>
                <a:ea typeface="Courier New"/>
                <a:cs typeface="Courier New"/>
                <a:sym typeface="Courier New"/>
              </a:rPr>
              <a:t>also </a:t>
            </a:r>
            <a:r>
              <a:rPr b="1"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if </a:t>
            </a:r>
            <a:r>
              <a:rPr lang="es" sz="1100">
                <a:solidFill>
                  <a:srgbClr val="A9B7C6"/>
                </a:solidFill>
                <a:highlight>
                  <a:srgbClr val="2B2B2B"/>
                </a:highlight>
                <a:latin typeface="Courier New"/>
                <a:ea typeface="Courier New"/>
                <a:cs typeface="Courier New"/>
                <a:sym typeface="Courier New"/>
              </a:rPr>
              <a:t>(</a:t>
            </a:r>
            <a:r>
              <a:rPr lang="es" sz="1100">
                <a:solidFill>
                  <a:srgbClr val="1C8C92"/>
                </a:solidFill>
                <a:highlight>
                  <a:srgbClr val="2B2B2B"/>
                </a:highlight>
                <a:latin typeface="Courier New"/>
                <a:ea typeface="Courier New"/>
                <a:cs typeface="Courier New"/>
                <a:sym typeface="Courier New"/>
              </a:rPr>
              <a:t>i</a:t>
            </a:r>
            <a:r>
              <a:rPr lang="es" sz="1100">
                <a:solidFill>
                  <a:srgbClr val="A9B7C6"/>
                </a:solidFill>
                <a:highlight>
                  <a:srgbClr val="2B2B2B"/>
                </a:highlight>
                <a:latin typeface="Courier New"/>
                <a:ea typeface="Courier New"/>
                <a:cs typeface="Courier New"/>
                <a:sym typeface="Courier New"/>
              </a:rPr>
              <a:t>?.</a:t>
            </a:r>
            <a:r>
              <a:rPr lang="es" sz="1100">
                <a:solidFill>
                  <a:srgbClr val="9876AA"/>
                </a:solidFill>
                <a:highlight>
                  <a:srgbClr val="2B2B2B"/>
                </a:highlight>
                <a:latin typeface="Courier New"/>
                <a:ea typeface="Courier New"/>
                <a:cs typeface="Courier New"/>
                <a:sym typeface="Courier New"/>
              </a:rPr>
              <a:t>int1 </a:t>
            </a:r>
            <a:r>
              <a:rPr lang="es" sz="1100">
                <a:solidFill>
                  <a:srgbClr val="A9B7C6"/>
                </a:solidFill>
                <a:highlight>
                  <a:srgbClr val="2B2B2B"/>
                </a:highlight>
                <a:latin typeface="Courier New"/>
                <a:ea typeface="Courier New"/>
                <a:cs typeface="Courier New"/>
                <a:sym typeface="Courier New"/>
              </a:rPr>
              <a:t>== </a:t>
            </a:r>
            <a:r>
              <a:rPr lang="es" sz="1100">
                <a:solidFill>
                  <a:srgbClr val="6897BB"/>
                </a:solidFill>
                <a:highlight>
                  <a:srgbClr val="2B2B2B"/>
                </a:highlight>
                <a:latin typeface="Courier New"/>
                <a:ea typeface="Courier New"/>
                <a:cs typeface="Courier New"/>
                <a:sym typeface="Courier New"/>
              </a:rPr>
              <a:t>9</a:t>
            </a:r>
            <a:r>
              <a:rPr lang="es" sz="1100">
                <a:solidFill>
                  <a:srgbClr val="A9B7C6"/>
                </a:solidFill>
                <a:highlight>
                  <a:srgbClr val="2B2B2B"/>
                </a:highlight>
                <a:latin typeface="Courier New"/>
                <a:ea typeface="Courier New"/>
                <a:cs typeface="Courier New"/>
                <a:sym typeface="Courier New"/>
              </a:rPr>
              <a:t>) </a:t>
            </a:r>
            <a:r>
              <a:rPr lang="es" sz="1100">
                <a:solidFill>
                  <a:srgbClr val="1C8C92"/>
                </a:solidFill>
                <a:highlight>
                  <a:srgbClr val="2B2B2B"/>
                </a:highlight>
                <a:latin typeface="Courier New"/>
                <a:ea typeface="Courier New"/>
                <a:cs typeface="Courier New"/>
                <a:sym typeface="Courier New"/>
              </a:rPr>
              <a:t>i</a:t>
            </a:r>
            <a:r>
              <a:rPr lang="es" sz="1100">
                <a:solidFill>
                  <a:srgbClr val="A9B7C6"/>
                </a:solidFill>
                <a:highlight>
                  <a:srgbClr val="2B2B2B"/>
                </a:highlight>
                <a:latin typeface="Courier New"/>
                <a:ea typeface="Courier New"/>
                <a:cs typeface="Courier New"/>
                <a:sym typeface="Courier New"/>
              </a:rPr>
              <a:t>?.</a:t>
            </a:r>
            <a:r>
              <a:rPr lang="es" sz="1100">
                <a:solidFill>
                  <a:srgbClr val="9876AA"/>
                </a:solidFill>
                <a:highlight>
                  <a:srgbClr val="2B2B2B"/>
                </a:highlight>
                <a:latin typeface="Courier New"/>
                <a:ea typeface="Courier New"/>
                <a:cs typeface="Courier New"/>
                <a:sym typeface="Courier New"/>
              </a:rPr>
              <a:t>int1 </a:t>
            </a:r>
            <a:r>
              <a:rPr lang="es" sz="1100">
                <a:solidFill>
                  <a:srgbClr val="A9B7C6"/>
                </a:solidFill>
                <a:highlight>
                  <a:srgbClr val="2B2B2B"/>
                </a:highlight>
                <a:latin typeface="Courier New"/>
                <a:ea typeface="Courier New"/>
                <a:cs typeface="Courier New"/>
                <a:sym typeface="Courier New"/>
              </a:rPr>
              <a:t>= </a:t>
            </a:r>
            <a:r>
              <a:rPr lang="es" sz="1100">
                <a:solidFill>
                  <a:srgbClr val="6897BB"/>
                </a:solidFill>
                <a:highlight>
                  <a:srgbClr val="2B2B2B"/>
                </a:highlight>
                <a:latin typeface="Courier New"/>
                <a:ea typeface="Courier New"/>
                <a:cs typeface="Courier New"/>
                <a:sym typeface="Courier New"/>
              </a:rPr>
              <a:t>8 </a:t>
            </a:r>
            <a:r>
              <a:rPr b="1" lang="es" sz="1100">
                <a:solidFill>
                  <a:srgbClr val="A9B7C6"/>
                </a:solidFill>
                <a:highlight>
                  <a:srgbClr val="2B2B2B"/>
                </a:highlight>
                <a:latin typeface="Courier New"/>
                <a:ea typeface="Courier New"/>
                <a:cs typeface="Courier New"/>
                <a:sym typeface="Courier New"/>
              </a:rPr>
              <a:t>}</a:t>
            </a:r>
            <a:endParaRPr b="1"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Creando un la clase Main</a:t>
            </a:r>
            <a:endParaRPr/>
          </a:p>
        </p:txBody>
      </p:sp>
      <p:sp>
        <p:nvSpPr>
          <p:cNvPr id="178" name="Google Shape;178;p32"/>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79" name="Google Shape;179;p32"/>
          <p:cNvPicPr preferRelativeResize="0"/>
          <p:nvPr/>
        </p:nvPicPr>
        <p:blipFill>
          <a:blip r:embed="rId3">
            <a:alphaModFix/>
          </a:blip>
          <a:stretch>
            <a:fillRect/>
          </a:stretch>
        </p:blipFill>
        <p:spPr>
          <a:xfrm>
            <a:off x="1732487" y="1299275"/>
            <a:ext cx="5679026" cy="32079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76"/>
          <p:cNvSpPr txBox="1"/>
          <p:nvPr>
            <p:ph idx="1" type="body"/>
          </p:nvPr>
        </p:nvSpPr>
        <p:spPr>
          <a:xfrm>
            <a:off x="464100" y="1056150"/>
            <a:ext cx="8298300" cy="2938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Este proyecto resumen detalla las funciones:</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s"/>
              <a:t>run</a:t>
            </a:r>
            <a:endParaRPr/>
          </a:p>
          <a:p>
            <a:pPr indent="-317500" lvl="0" marL="457200" rtl="0" algn="l">
              <a:spcBef>
                <a:spcPts val="0"/>
              </a:spcBef>
              <a:spcAft>
                <a:spcPts val="0"/>
              </a:spcAft>
              <a:buSzPts val="1400"/>
              <a:buChar char="●"/>
            </a:pPr>
            <a:r>
              <a:rPr lang="es"/>
              <a:t>apply</a:t>
            </a:r>
            <a:endParaRPr/>
          </a:p>
          <a:p>
            <a:pPr indent="-317500" lvl="0" marL="457200" rtl="0" algn="l">
              <a:spcBef>
                <a:spcPts val="0"/>
              </a:spcBef>
              <a:spcAft>
                <a:spcPts val="0"/>
              </a:spcAft>
              <a:buSzPts val="1400"/>
              <a:buChar char="●"/>
            </a:pPr>
            <a:r>
              <a:rPr lang="es"/>
              <a:t>also</a:t>
            </a:r>
            <a:endParaRPr/>
          </a:p>
          <a:p>
            <a:pPr indent="-317500" lvl="0" marL="457200" rtl="0" algn="l">
              <a:spcBef>
                <a:spcPts val="0"/>
              </a:spcBef>
              <a:spcAft>
                <a:spcPts val="0"/>
              </a:spcAft>
              <a:buSzPts val="1400"/>
              <a:buChar char="●"/>
            </a:pPr>
            <a:r>
              <a:rPr lang="es"/>
              <a:t>let</a:t>
            </a:r>
            <a:endParaRPr/>
          </a:p>
          <a:p>
            <a:pPr indent="-317500" lvl="0" marL="457200" rtl="0" algn="l">
              <a:spcBef>
                <a:spcPts val="0"/>
              </a:spcBef>
              <a:spcAft>
                <a:spcPts val="0"/>
              </a:spcAft>
              <a:buSzPts val="1400"/>
              <a:buChar char="●"/>
            </a:pPr>
            <a:r>
              <a:rPr lang="es"/>
              <a:t>with</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080" name="Google Shape;1080;p176"/>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3">
                  <a:extLst>
                    <a:ext uri="{A12FA001-AC4F-418D-AE19-62706E023703}">
                      <ahyp:hlinkClr val="tx"/>
                    </a:ext>
                  </a:extLst>
                </a:hlinkClick>
              </a:rPr>
              <a:t>https://github.com/carlosbellmont/ejemplo_basico_8_kotlin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77"/>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Comprobaciones de tipos</a:t>
            </a:r>
            <a:endParaRPr b="1" sz="30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8"/>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Comprobando los tipos</a:t>
            </a:r>
            <a:endParaRPr/>
          </a:p>
        </p:txBody>
      </p:sp>
      <p:sp>
        <p:nvSpPr>
          <p:cNvPr id="1091" name="Google Shape;1091;p178"/>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Kotlin permite comprobar a qué tipo pertenece una variable con </a:t>
            </a:r>
            <a:r>
              <a:rPr lang="es" sz="1200">
                <a:solidFill>
                  <a:srgbClr val="CC7832"/>
                </a:solidFill>
                <a:highlight>
                  <a:srgbClr val="2B2B2B"/>
                </a:highlight>
                <a:latin typeface="Courier New"/>
                <a:ea typeface="Courier New"/>
                <a:cs typeface="Courier New"/>
                <a:sym typeface="Courier New"/>
              </a:rPr>
              <a:t>is</a:t>
            </a:r>
            <a:r>
              <a:rPr lang="es" sz="1400"/>
              <a:t>. </a:t>
            </a:r>
            <a:endParaRPr sz="1400"/>
          </a:p>
          <a:p>
            <a:pPr indent="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if </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myInteger </a:t>
            </a:r>
            <a:r>
              <a:rPr lang="es" sz="1200">
                <a:solidFill>
                  <a:srgbClr val="CC7832"/>
                </a:solidFill>
                <a:highlight>
                  <a:srgbClr val="2B2B2B"/>
                </a:highlight>
                <a:latin typeface="Courier New"/>
                <a:ea typeface="Courier New"/>
                <a:cs typeface="Courier New"/>
                <a:sym typeface="Courier New"/>
              </a:rPr>
              <a:t>is </a:t>
            </a:r>
            <a:r>
              <a:rPr lang="es" sz="1200">
                <a:solidFill>
                  <a:srgbClr val="A9B7C6"/>
                </a:solidFill>
                <a:highlight>
                  <a:srgbClr val="2B2B2B"/>
                </a:highlight>
                <a:latin typeface="Courier New"/>
                <a:ea typeface="Courier New"/>
                <a:cs typeface="Courier New"/>
                <a:sym typeface="Courier New"/>
              </a:rPr>
              <a:t>Int) </a:t>
            </a:r>
            <a:br>
              <a:rPr lang="es" sz="1200">
                <a:solidFill>
                  <a:srgbClr val="A9B7C6"/>
                </a:solidFill>
                <a:highlight>
                  <a:srgbClr val="2B2B2B"/>
                </a:highlight>
                <a:latin typeface="Courier New"/>
                <a:ea typeface="Courier New"/>
                <a:cs typeface="Courier New"/>
                <a:sym typeface="Courier New"/>
              </a:rPr>
            </a:br>
            <a:endParaRPr sz="1400"/>
          </a:p>
          <a:p>
            <a:pPr indent="0" lvl="0" marL="0" rtl="0" algn="l">
              <a:spcBef>
                <a:spcPts val="1200"/>
              </a:spcBef>
              <a:spcAft>
                <a:spcPts val="0"/>
              </a:spcAft>
              <a:buNone/>
            </a:pPr>
            <a:r>
              <a:rPr lang="es" sz="1400"/>
              <a:t>A partir del momento de realizar el </a:t>
            </a:r>
            <a:r>
              <a:rPr lang="es" sz="1200">
                <a:solidFill>
                  <a:srgbClr val="CC7832"/>
                </a:solidFill>
                <a:highlight>
                  <a:schemeClr val="dk2"/>
                </a:highlight>
                <a:latin typeface="Courier New"/>
                <a:ea typeface="Courier New"/>
                <a:cs typeface="Courier New"/>
                <a:sym typeface="Courier New"/>
              </a:rPr>
              <a:t>is</a:t>
            </a:r>
            <a:r>
              <a:rPr lang="es" sz="1400"/>
              <a:t>, Kotlin ya sabe que la variable es de ese tipo, permitiendo acceder a los métodos y atributos propios.</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100">
              <a:solidFill>
                <a:srgbClr val="1C8C9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9"/>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Casting</a:t>
            </a:r>
            <a:endParaRPr/>
          </a:p>
        </p:txBody>
      </p:sp>
      <p:sp>
        <p:nvSpPr>
          <p:cNvPr id="1097" name="Google Shape;1097;p179"/>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1400"/>
              <a:t>Kotlin permite realizar una conversión de tipo de variable “casting” con </a:t>
            </a:r>
            <a:r>
              <a:rPr lang="es" sz="1200">
                <a:solidFill>
                  <a:srgbClr val="CC7832"/>
                </a:solidFill>
                <a:highlight>
                  <a:srgbClr val="2B2B2B"/>
                </a:highlight>
                <a:latin typeface="Courier New"/>
                <a:ea typeface="Courier New"/>
                <a:cs typeface="Courier New"/>
                <a:sym typeface="Courier New"/>
              </a:rPr>
              <a:t>as</a:t>
            </a:r>
            <a:r>
              <a:rPr lang="es" sz="1400"/>
              <a:t>. </a:t>
            </a:r>
            <a:endParaRPr sz="1400"/>
          </a:p>
          <a:p>
            <a:pPr indent="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myInteger </a:t>
            </a:r>
            <a:r>
              <a:rPr lang="es" sz="1200">
                <a:solidFill>
                  <a:srgbClr val="A9B7C6"/>
                </a:solidFill>
                <a:highlight>
                  <a:srgbClr val="2B2B2B"/>
                </a:highlight>
                <a:latin typeface="Courier New"/>
                <a:ea typeface="Courier New"/>
                <a:cs typeface="Courier New"/>
                <a:sym typeface="Courier New"/>
              </a:rPr>
              <a:t>= </a:t>
            </a:r>
            <a:r>
              <a:rPr lang="es" sz="1200">
                <a:solidFill>
                  <a:srgbClr val="1C8C92"/>
                </a:solidFill>
                <a:highlight>
                  <a:srgbClr val="2B2B2B"/>
                </a:highlight>
                <a:latin typeface="Courier New"/>
                <a:ea typeface="Courier New"/>
                <a:cs typeface="Courier New"/>
                <a:sym typeface="Courier New"/>
              </a:rPr>
              <a:t>myNumber </a:t>
            </a:r>
            <a:r>
              <a:rPr lang="es" sz="1200">
                <a:solidFill>
                  <a:srgbClr val="CC7832"/>
                </a:solidFill>
                <a:highlight>
                  <a:srgbClr val="2B2B2B"/>
                </a:highlight>
                <a:latin typeface="Courier New"/>
                <a:ea typeface="Courier New"/>
                <a:cs typeface="Courier New"/>
                <a:sym typeface="Courier New"/>
              </a:rPr>
              <a:t>as </a:t>
            </a:r>
            <a:r>
              <a:rPr lang="es" sz="1200">
                <a:solidFill>
                  <a:srgbClr val="A9B7C6"/>
                </a:solidFill>
                <a:highlight>
                  <a:srgbClr val="2B2B2B"/>
                </a:highlight>
                <a:latin typeface="Courier New"/>
                <a:ea typeface="Courier New"/>
                <a:cs typeface="Courier New"/>
                <a:sym typeface="Courier New"/>
              </a:rPr>
              <a:t>Int</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br>
              <a:rPr lang="es" sz="1400"/>
            </a:br>
            <a:r>
              <a:rPr lang="es" sz="1400"/>
              <a:t>Es el equivalente al casting de Java. Además existe la posibilidad de realizar un </a:t>
            </a:r>
            <a:r>
              <a:rPr lang="es" sz="1200">
                <a:solidFill>
                  <a:srgbClr val="CC7832"/>
                </a:solidFill>
                <a:highlight>
                  <a:srgbClr val="2B2B2B"/>
                </a:highlight>
                <a:latin typeface="Courier New"/>
                <a:ea typeface="Courier New"/>
                <a:cs typeface="Courier New"/>
                <a:sym typeface="Courier New"/>
              </a:rPr>
              <a:t>as?</a:t>
            </a:r>
            <a:r>
              <a:rPr lang="es" sz="1400"/>
              <a:t>, significando que si no se puede realizar el casting, en vez de una excepción, devolverá null</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100">
              <a:solidFill>
                <a:srgbClr val="1C8C9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80"/>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Este ejercicio muestra cómo utilizar "is" y "as"</a:t>
            </a:r>
            <a:endParaRPr/>
          </a:p>
        </p:txBody>
      </p:sp>
      <p:pic>
        <p:nvPicPr>
          <p:cNvPr id="1103" name="Google Shape;1103;p180"/>
          <p:cNvPicPr preferRelativeResize="0"/>
          <p:nvPr/>
        </p:nvPicPr>
        <p:blipFill rotWithShape="1">
          <a:blip r:embed="rId3">
            <a:alphaModFix/>
          </a:blip>
          <a:srcRect b="0" l="25688" r="28440" t="0"/>
          <a:stretch/>
        </p:blipFill>
        <p:spPr>
          <a:xfrm>
            <a:off x="7291650" y="2982925"/>
            <a:ext cx="1540651" cy="1585950"/>
          </a:xfrm>
          <a:prstGeom prst="rect">
            <a:avLst/>
          </a:prstGeom>
          <a:noFill/>
          <a:ln>
            <a:noFill/>
          </a:ln>
        </p:spPr>
      </p:pic>
      <p:sp>
        <p:nvSpPr>
          <p:cNvPr id="1104" name="Google Shape;1104;p180"/>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4">
                  <a:extLst>
                    <a:ext uri="{A12FA001-AC4F-418D-AE19-62706E023703}">
                      <ahyp:hlinkClr val="tx"/>
                    </a:ext>
                  </a:extLst>
                </a:hlinkClick>
              </a:rPr>
              <a:t>https://github.com/carlosbellmont/ejemplo_kotlin_5</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1"/>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Herencia</a:t>
            </a:r>
            <a:endParaRPr b="1" sz="3000"/>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2"/>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¿Herencia?</a:t>
            </a:r>
            <a:endParaRPr/>
          </a:p>
        </p:txBody>
      </p:sp>
      <p:sp>
        <p:nvSpPr>
          <p:cNvPr id="1115" name="Google Shape;1115;p182"/>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 herencia es la propiedad por la que una clase “hija” recibe los métodos y atributos de la clase “padre”.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Atención! La herencia es un pilar fundamental de la programación orientada a objetos y clave en el desarrollo de aplicaciones móviles.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8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¿Cómo se crea la herencia?</a:t>
            </a:r>
            <a:endParaRPr/>
          </a:p>
        </p:txBody>
      </p:sp>
      <p:sp>
        <p:nvSpPr>
          <p:cNvPr id="1121" name="Google Shape;1121;p183"/>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En Kotlin la herencia se representa:</a:t>
            </a:r>
            <a:endParaRPr sz="1400"/>
          </a:p>
          <a:p>
            <a:pPr indent="0" lvl="0" marL="457200" rtl="0" algn="l">
              <a:spcBef>
                <a:spcPts val="1200"/>
              </a:spcBef>
              <a:spcAft>
                <a:spcPts val="0"/>
              </a:spcAft>
              <a:buClr>
                <a:schemeClr val="dk1"/>
              </a:buClr>
              <a:buSzPts val="1100"/>
              <a:buFont typeface="Arial"/>
              <a:buNone/>
            </a:pPr>
            <a:r>
              <a:rPr lang="es" sz="1200">
                <a:solidFill>
                  <a:srgbClr val="CC7832"/>
                </a:solidFill>
                <a:highlight>
                  <a:srgbClr val="2B2B2B"/>
                </a:highlight>
                <a:latin typeface="Courier New"/>
                <a:ea typeface="Courier New"/>
                <a:cs typeface="Courier New"/>
                <a:sym typeface="Courier New"/>
              </a:rPr>
              <a:t>class </a:t>
            </a:r>
            <a:r>
              <a:rPr lang="es" sz="1200">
                <a:solidFill>
                  <a:srgbClr val="A9B7C6"/>
                </a:solidFill>
                <a:highlight>
                  <a:srgbClr val="2B2B2B"/>
                </a:highlight>
                <a:latin typeface="Courier New"/>
                <a:ea typeface="Courier New"/>
                <a:cs typeface="Courier New"/>
                <a:sym typeface="Courier New"/>
              </a:rPr>
              <a:t>ClaseHija : </a:t>
            </a:r>
            <a:r>
              <a:rPr lang="es" sz="1200">
                <a:solidFill>
                  <a:srgbClr val="3F755C"/>
                </a:solidFill>
                <a:highlight>
                  <a:srgbClr val="2B2B2B"/>
                </a:highlight>
                <a:latin typeface="Courier New"/>
                <a:ea typeface="Courier New"/>
                <a:cs typeface="Courier New"/>
                <a:sym typeface="Courier New"/>
              </a:rPr>
              <a:t>ClasePadre</a:t>
            </a:r>
            <a:r>
              <a:rPr lang="es" sz="1200">
                <a:solidFill>
                  <a:srgbClr val="A9B7C6"/>
                </a:solidFill>
                <a:highlight>
                  <a:srgbClr val="2B2B2B"/>
                </a:highlight>
                <a:latin typeface="Courier New"/>
                <a:ea typeface="Courier New"/>
                <a:cs typeface="Courier New"/>
                <a:sym typeface="Courier New"/>
              </a:rPr>
              <a:t>() {</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lang="es" sz="1200">
                <a:solidFill>
                  <a:srgbClr val="CC7832"/>
                </a:solidFill>
                <a:highlight>
                  <a:srgbClr val="2B2B2B"/>
                </a:highlight>
                <a:latin typeface="Courier New"/>
                <a:ea typeface="Courier New"/>
                <a:cs typeface="Courier New"/>
                <a:sym typeface="Courier New"/>
              </a:rPr>
              <a:t>val </a:t>
            </a:r>
            <a:r>
              <a:rPr lang="es" sz="1200">
                <a:solidFill>
                  <a:srgbClr val="9876AA"/>
                </a:solidFill>
                <a:highlight>
                  <a:srgbClr val="2B2B2B"/>
                </a:highlight>
                <a:latin typeface="Courier New"/>
                <a:ea typeface="Courier New"/>
                <a:cs typeface="Courier New"/>
                <a:sym typeface="Courier New"/>
              </a:rPr>
              <a:t>atributoHijo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1</a:t>
            </a:r>
            <a:br>
              <a:rPr lang="es" sz="1200">
                <a:solidFill>
                  <a:srgbClr val="6897BB"/>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La clase padre debe permitir que otra clase herede de ella, para ello,</a:t>
            </a:r>
            <a:r>
              <a:rPr lang="es" sz="1400"/>
              <a:t> tendrá el atributo </a:t>
            </a:r>
            <a:r>
              <a:rPr lang="es" sz="1400">
                <a:solidFill>
                  <a:srgbClr val="A9B7C6"/>
                </a:solidFill>
                <a:highlight>
                  <a:srgbClr val="2B2B2B"/>
                </a:highlight>
                <a:latin typeface="Courier New"/>
                <a:ea typeface="Courier New"/>
                <a:cs typeface="Courier New"/>
                <a:sym typeface="Courier New"/>
              </a:rPr>
              <a:t>open</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Clr>
                <a:schemeClr val="dk1"/>
              </a:buClr>
              <a:buSzPts val="1100"/>
              <a:buFont typeface="Arial"/>
              <a:buNone/>
            </a:pPr>
            <a:r>
              <a:rPr lang="es" sz="1200">
                <a:solidFill>
                  <a:srgbClr val="CC7832"/>
                </a:solidFill>
                <a:highlight>
                  <a:srgbClr val="2B2B2B"/>
                </a:highlight>
                <a:latin typeface="Courier New"/>
                <a:ea typeface="Courier New"/>
                <a:cs typeface="Courier New"/>
                <a:sym typeface="Courier New"/>
              </a:rPr>
              <a:t>open class </a:t>
            </a:r>
            <a:r>
              <a:rPr lang="es" sz="1200">
                <a:solidFill>
                  <a:srgbClr val="A9B7C6"/>
                </a:solidFill>
                <a:highlight>
                  <a:srgbClr val="2B2B2B"/>
                </a:highlight>
                <a:latin typeface="Courier New"/>
                <a:ea typeface="Courier New"/>
                <a:cs typeface="Courier New"/>
                <a:sym typeface="Courier New"/>
              </a:rPr>
              <a:t>ClasePadre {</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lang="es" sz="1200">
                <a:solidFill>
                  <a:srgbClr val="CC7832"/>
                </a:solidFill>
                <a:highlight>
                  <a:srgbClr val="2B2B2B"/>
                </a:highlight>
                <a:latin typeface="Courier New"/>
                <a:ea typeface="Courier New"/>
                <a:cs typeface="Courier New"/>
                <a:sym typeface="Courier New"/>
              </a:rPr>
              <a:t>val </a:t>
            </a:r>
            <a:r>
              <a:rPr lang="es" sz="1200">
                <a:solidFill>
                  <a:srgbClr val="9876AA"/>
                </a:solidFill>
                <a:highlight>
                  <a:srgbClr val="2B2B2B"/>
                </a:highlight>
                <a:latin typeface="Courier New"/>
                <a:ea typeface="Courier New"/>
                <a:cs typeface="Courier New"/>
                <a:sym typeface="Courier New"/>
              </a:rPr>
              <a:t>atributoPadre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1</a:t>
            </a:r>
            <a:br>
              <a:rPr lang="es" sz="1200">
                <a:solidFill>
                  <a:srgbClr val="6897BB"/>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4"/>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Este proyecto resumen incluye lo más básico de la herencia</a:t>
            </a:r>
            <a:endParaRPr/>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a:p>
        </p:txBody>
      </p:sp>
      <p:sp>
        <p:nvSpPr>
          <p:cNvPr id="1127" name="Google Shape;1127;p184"/>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100" u="sng">
                <a:solidFill>
                  <a:schemeClr val="hlink"/>
                </a:solidFill>
                <a:hlinkClick r:id="rId3"/>
              </a:rPr>
              <a:t>https://github.com/carlosbellmont/HerenciaBasica/tree/main</a:t>
            </a:r>
            <a:endParaRPr sz="1100"/>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¿Y si quiero cambiar algo del padre?</a:t>
            </a:r>
            <a:endParaRPr/>
          </a:p>
        </p:txBody>
      </p:sp>
      <p:sp>
        <p:nvSpPr>
          <p:cNvPr id="1133" name="Google Shape;1133;p185"/>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Es posible cambiar el </a:t>
            </a:r>
            <a:r>
              <a:rPr lang="es"/>
              <a:t>comportamiento</a:t>
            </a:r>
            <a:r>
              <a:rPr lang="es"/>
              <a:t> del padre si la función está marcada como </a:t>
            </a:r>
            <a:r>
              <a:rPr lang="es">
                <a:solidFill>
                  <a:srgbClr val="A9B7C6"/>
                </a:solidFill>
                <a:highlight>
                  <a:srgbClr val="2B2B2B"/>
                </a:highlight>
                <a:latin typeface="Courier New"/>
                <a:ea typeface="Courier New"/>
                <a:cs typeface="Courier New"/>
                <a:sym typeface="Courier New"/>
              </a:rPr>
              <a:t>open</a:t>
            </a:r>
            <a:r>
              <a:rPr lang="es"/>
              <a:t> </a:t>
            </a:r>
            <a:r>
              <a:rPr lang="es"/>
              <a:t>:</a:t>
            </a:r>
            <a:endParaRPr/>
          </a:p>
          <a:p>
            <a:pPr indent="0" lvl="0" marL="457200" rtl="0" algn="l">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open class </a:t>
            </a:r>
            <a:r>
              <a:rPr lang="es" sz="1100">
                <a:solidFill>
                  <a:srgbClr val="A9B7C6"/>
                </a:solidFill>
                <a:highlight>
                  <a:srgbClr val="2B2B2B"/>
                </a:highlight>
                <a:latin typeface="Courier New"/>
                <a:ea typeface="Courier New"/>
                <a:cs typeface="Courier New"/>
                <a:sym typeface="Courier New"/>
              </a:rPr>
              <a:t>ClasePadre {</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val </a:t>
            </a:r>
            <a:r>
              <a:rPr lang="es" sz="1100">
                <a:solidFill>
                  <a:srgbClr val="9876AA"/>
                </a:solidFill>
                <a:highlight>
                  <a:srgbClr val="2B2B2B"/>
                </a:highlight>
                <a:latin typeface="Courier New"/>
                <a:ea typeface="Courier New"/>
                <a:cs typeface="Courier New"/>
                <a:sym typeface="Courier New"/>
              </a:rPr>
              <a:t>atributoPadre </a:t>
            </a:r>
            <a:r>
              <a:rPr lang="es" sz="1100">
                <a:solidFill>
                  <a:srgbClr val="A9B7C6"/>
                </a:solidFill>
                <a:highlight>
                  <a:srgbClr val="2B2B2B"/>
                </a:highlight>
                <a:latin typeface="Courier New"/>
                <a:ea typeface="Courier New"/>
                <a:cs typeface="Courier New"/>
                <a:sym typeface="Courier New"/>
              </a:rPr>
              <a:t>= </a:t>
            </a:r>
            <a:r>
              <a:rPr lang="es" sz="1100">
                <a:solidFill>
                  <a:srgbClr val="6897BB"/>
                </a:solidFill>
                <a:highlight>
                  <a:srgbClr val="2B2B2B"/>
                </a:highlight>
                <a:latin typeface="Courier New"/>
                <a:ea typeface="Courier New"/>
                <a:cs typeface="Courier New"/>
                <a:sym typeface="Courier New"/>
              </a:rPr>
              <a:t>1</a:t>
            </a:r>
            <a:endParaRPr sz="1100">
              <a:solidFill>
                <a:srgbClr val="6897BB"/>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6897BB"/>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open fun </a:t>
            </a:r>
            <a:r>
              <a:rPr lang="es" sz="1100">
                <a:solidFill>
                  <a:srgbClr val="FFC66D"/>
                </a:solidFill>
                <a:highlight>
                  <a:srgbClr val="2B2B2B"/>
                </a:highlight>
                <a:latin typeface="Courier New"/>
                <a:ea typeface="Courier New"/>
                <a:cs typeface="Courier New"/>
                <a:sym typeface="Courier New"/>
              </a:rPr>
              <a:t>funDelPadre</a:t>
            </a:r>
            <a:r>
              <a:rPr lang="es" sz="1100">
                <a:solidFill>
                  <a:srgbClr val="A9B7C6"/>
                </a:solidFill>
                <a:highlight>
                  <a:srgbClr val="2B2B2B"/>
                </a:highlight>
                <a:latin typeface="Courier New"/>
                <a:ea typeface="Courier New"/>
                <a:cs typeface="Courier New"/>
                <a:sym typeface="Courier New"/>
              </a:rPr>
              <a:t>() {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"Se ha llamado a la función del hijo"</a:t>
            </a: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a:t>
            </a:r>
            <a:endParaRPr sz="1200">
              <a:solidFill>
                <a:srgbClr val="CC7832"/>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a:t>Para ello el hijo deberá hacer un </a:t>
            </a:r>
            <a:r>
              <a:rPr lang="es">
                <a:solidFill>
                  <a:srgbClr val="A9B7C6"/>
                </a:solidFill>
                <a:highlight>
                  <a:srgbClr val="2B2B2B"/>
                </a:highlight>
                <a:latin typeface="Courier New"/>
                <a:ea typeface="Courier New"/>
                <a:cs typeface="Courier New"/>
                <a:sym typeface="Courier New"/>
              </a:rPr>
              <a:t>override</a:t>
            </a:r>
            <a:r>
              <a:rPr lang="es"/>
              <a:t>:</a:t>
            </a:r>
            <a:endParaRPr>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class </a:t>
            </a:r>
            <a:r>
              <a:rPr lang="es" sz="1100">
                <a:solidFill>
                  <a:srgbClr val="A9B7C6"/>
                </a:solidFill>
                <a:highlight>
                  <a:srgbClr val="2B2B2B"/>
                </a:highlight>
                <a:latin typeface="Courier New"/>
                <a:ea typeface="Courier New"/>
                <a:cs typeface="Courier New"/>
                <a:sym typeface="Courier New"/>
              </a:rPr>
              <a:t>ClaseHija : </a:t>
            </a:r>
            <a:r>
              <a:rPr lang="es" sz="1100">
                <a:solidFill>
                  <a:srgbClr val="3F755C"/>
                </a:solidFill>
                <a:highlight>
                  <a:srgbClr val="2B2B2B"/>
                </a:highlight>
                <a:latin typeface="Courier New"/>
                <a:ea typeface="Courier New"/>
                <a:cs typeface="Courier New"/>
                <a:sym typeface="Courier New"/>
              </a:rPr>
              <a:t>ClasePadre</a:t>
            </a: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val </a:t>
            </a:r>
            <a:r>
              <a:rPr lang="es" sz="1100">
                <a:solidFill>
                  <a:srgbClr val="9876AA"/>
                </a:solidFill>
                <a:highlight>
                  <a:srgbClr val="2B2B2B"/>
                </a:highlight>
                <a:latin typeface="Courier New"/>
                <a:ea typeface="Courier New"/>
                <a:cs typeface="Courier New"/>
                <a:sym typeface="Courier New"/>
              </a:rPr>
              <a:t>atributoHijo </a:t>
            </a:r>
            <a:r>
              <a:rPr lang="es" sz="1100">
                <a:solidFill>
                  <a:srgbClr val="A9B7C6"/>
                </a:solidFill>
                <a:highlight>
                  <a:srgbClr val="2B2B2B"/>
                </a:highlight>
                <a:latin typeface="Courier New"/>
                <a:ea typeface="Courier New"/>
                <a:cs typeface="Courier New"/>
                <a:sym typeface="Courier New"/>
              </a:rPr>
              <a:t>= </a:t>
            </a:r>
            <a:r>
              <a:rPr lang="es" sz="1100">
                <a:solidFill>
                  <a:srgbClr val="6897BB"/>
                </a:solidFill>
                <a:highlight>
                  <a:srgbClr val="2B2B2B"/>
                </a:highlight>
                <a:latin typeface="Courier New"/>
                <a:ea typeface="Courier New"/>
                <a:cs typeface="Courier New"/>
                <a:sym typeface="Courier New"/>
              </a:rPr>
              <a:t>2</a:t>
            </a:r>
            <a:endParaRPr sz="1100">
              <a:solidFill>
                <a:srgbClr val="6897BB"/>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6897BB"/>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override fun </a:t>
            </a:r>
            <a:r>
              <a:rPr lang="es" sz="1100">
                <a:solidFill>
                  <a:srgbClr val="FFC66D"/>
                </a:solidFill>
                <a:highlight>
                  <a:srgbClr val="2B2B2B"/>
                </a:highlight>
                <a:latin typeface="Courier New"/>
                <a:ea typeface="Courier New"/>
                <a:cs typeface="Courier New"/>
                <a:sym typeface="Courier New"/>
              </a:rPr>
              <a:t>funDelPadre</a:t>
            </a:r>
            <a:r>
              <a:rPr lang="es" sz="1100">
                <a:solidFill>
                  <a:srgbClr val="A9B7C6"/>
                </a:solidFill>
                <a:highlight>
                  <a:srgbClr val="2B2B2B"/>
                </a:highlight>
                <a:latin typeface="Courier New"/>
                <a:ea typeface="Courier New"/>
                <a:cs typeface="Courier New"/>
                <a:sym typeface="Courier New"/>
              </a:rPr>
              <a:t>() {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"Se ha llamado a la función del hijo"</a:t>
            </a: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a:t>
            </a:r>
            <a:endParaRPr sz="1400"/>
          </a:p>
          <a:p>
            <a:pPr indent="0" lvl="0" marL="0" rtl="0" algn="l">
              <a:spcBef>
                <a:spcPts val="1200"/>
              </a:spcBef>
              <a:spcAft>
                <a:spcPts val="120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Añadiendo Java al IDE</a:t>
            </a:r>
            <a:endParaRPr/>
          </a:p>
        </p:txBody>
      </p:sp>
      <p:sp>
        <p:nvSpPr>
          <p:cNvPr id="185" name="Google Shape;185;p33"/>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86" name="Google Shape;186;p33"/>
          <p:cNvPicPr preferRelativeResize="0"/>
          <p:nvPr/>
        </p:nvPicPr>
        <p:blipFill>
          <a:blip r:embed="rId3">
            <a:alphaModFix/>
          </a:blip>
          <a:stretch>
            <a:fillRect/>
          </a:stretch>
        </p:blipFill>
        <p:spPr>
          <a:xfrm>
            <a:off x="1774624" y="1152475"/>
            <a:ext cx="5224123" cy="306770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86"/>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¿Y si quiero que sea el hijo quien lo defina? 1</a:t>
            </a:r>
            <a:endParaRPr/>
          </a:p>
        </p:txBody>
      </p:sp>
      <p:sp>
        <p:nvSpPr>
          <p:cNvPr id="1139" name="Google Shape;1139;p186"/>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El padre debe transformar en abstracto, indicando que tiene funciones que sus hijos deben implementar</a:t>
            </a:r>
            <a:r>
              <a:rPr lang="es"/>
              <a:t> </a:t>
            </a:r>
            <a:r>
              <a:rPr lang="es" sz="1100">
                <a:solidFill>
                  <a:srgbClr val="A9B7C6"/>
                </a:solidFill>
                <a:highlight>
                  <a:srgbClr val="2B2B2B"/>
                </a:highlight>
                <a:latin typeface="Courier New"/>
                <a:ea typeface="Courier New"/>
                <a:cs typeface="Courier New"/>
                <a:sym typeface="Courier New"/>
              </a:rPr>
              <a:t>abstract</a:t>
            </a:r>
            <a:r>
              <a:rPr lang="es"/>
              <a:t>:</a:t>
            </a:r>
            <a:endParaRPr/>
          </a:p>
          <a:p>
            <a:pPr indent="0" lvl="0" marL="457200" rtl="0" algn="l">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abstract class </a:t>
            </a:r>
            <a:r>
              <a:rPr lang="es" sz="1100">
                <a:solidFill>
                  <a:srgbClr val="A9B7C6"/>
                </a:solidFill>
                <a:highlight>
                  <a:srgbClr val="2B2B2B"/>
                </a:highlight>
                <a:latin typeface="Courier New"/>
                <a:ea typeface="Courier New"/>
                <a:cs typeface="Courier New"/>
                <a:sym typeface="Courier New"/>
              </a:rPr>
              <a:t>ClasePadre {</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val </a:t>
            </a:r>
            <a:r>
              <a:rPr lang="es" sz="1100">
                <a:solidFill>
                  <a:srgbClr val="9876AA"/>
                </a:solidFill>
                <a:highlight>
                  <a:srgbClr val="2B2B2B"/>
                </a:highlight>
                <a:latin typeface="Courier New"/>
                <a:ea typeface="Courier New"/>
                <a:cs typeface="Courier New"/>
                <a:sym typeface="Courier New"/>
              </a:rPr>
              <a:t>atributoPadre </a:t>
            </a:r>
            <a:r>
              <a:rPr lang="es" sz="1100">
                <a:solidFill>
                  <a:srgbClr val="A9B7C6"/>
                </a:solidFill>
                <a:highlight>
                  <a:srgbClr val="2B2B2B"/>
                </a:highlight>
                <a:latin typeface="Courier New"/>
                <a:ea typeface="Courier New"/>
                <a:cs typeface="Courier New"/>
                <a:sym typeface="Courier New"/>
              </a:rPr>
              <a:t>= </a:t>
            </a:r>
            <a:r>
              <a:rPr lang="es" sz="1100">
                <a:solidFill>
                  <a:srgbClr val="6897BB"/>
                </a:solidFill>
                <a:highlight>
                  <a:srgbClr val="2B2B2B"/>
                </a:highlight>
                <a:latin typeface="Courier New"/>
                <a:ea typeface="Courier New"/>
                <a:cs typeface="Courier New"/>
                <a:sym typeface="Courier New"/>
              </a:rPr>
              <a:t>1</a:t>
            </a:r>
            <a:endParaRPr sz="1100">
              <a:solidFill>
                <a:srgbClr val="6897BB"/>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abstract fun </a:t>
            </a:r>
            <a:r>
              <a:rPr lang="es" sz="1100">
                <a:solidFill>
                  <a:srgbClr val="FFC66D"/>
                </a:solidFill>
                <a:highlight>
                  <a:srgbClr val="2B2B2B"/>
                </a:highlight>
                <a:latin typeface="Courier New"/>
                <a:ea typeface="Courier New"/>
                <a:cs typeface="Courier New"/>
                <a:sym typeface="Courier New"/>
              </a:rPr>
              <a:t>funAbstracta</a:t>
            </a: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a:t>Esto tendrá algunas consecuencias:</a:t>
            </a:r>
            <a:endParaRPr/>
          </a:p>
          <a:p>
            <a:pPr indent="-317500" lvl="0" marL="457200" rtl="0" algn="l">
              <a:spcBef>
                <a:spcPts val="1200"/>
              </a:spcBef>
              <a:spcAft>
                <a:spcPts val="0"/>
              </a:spcAft>
              <a:buSzPts val="1400"/>
              <a:buChar char="●"/>
            </a:pPr>
            <a:r>
              <a:rPr lang="es"/>
              <a:t>El hijo obligatoriamente deberá tener una función </a:t>
            </a:r>
            <a:r>
              <a:rPr lang="es" sz="1100">
                <a:solidFill>
                  <a:srgbClr val="CC7832"/>
                </a:solidFill>
                <a:highlight>
                  <a:srgbClr val="2B2B2B"/>
                </a:highlight>
                <a:latin typeface="Courier New"/>
                <a:ea typeface="Courier New"/>
                <a:cs typeface="Courier New"/>
                <a:sym typeface="Courier New"/>
              </a:rPr>
              <a:t>override fun </a:t>
            </a:r>
            <a:r>
              <a:rPr lang="es" sz="1100">
                <a:solidFill>
                  <a:srgbClr val="FFC66D"/>
                </a:solidFill>
                <a:highlight>
                  <a:srgbClr val="2B2B2B"/>
                </a:highlight>
                <a:latin typeface="Courier New"/>
                <a:ea typeface="Courier New"/>
                <a:cs typeface="Courier New"/>
                <a:sym typeface="Courier New"/>
              </a:rPr>
              <a:t>funAbstracta</a:t>
            </a: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a:t>Ya no se podrán objetos de la clase padre.</a:t>
            </a:r>
            <a:endParaRPr/>
          </a:p>
        </p:txBody>
      </p:sp>
      <p:pic>
        <p:nvPicPr>
          <p:cNvPr id="1140" name="Google Shape;1140;p186"/>
          <p:cNvPicPr preferRelativeResize="0"/>
          <p:nvPr/>
        </p:nvPicPr>
        <p:blipFill>
          <a:blip r:embed="rId3">
            <a:alphaModFix/>
          </a:blip>
          <a:stretch>
            <a:fillRect/>
          </a:stretch>
        </p:blipFill>
        <p:spPr>
          <a:xfrm>
            <a:off x="4627471" y="3941500"/>
            <a:ext cx="3604125" cy="10901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87"/>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¿Y si quiero que sea el hijo quien lo defina? 2</a:t>
            </a:r>
            <a:endParaRPr/>
          </a:p>
        </p:txBody>
      </p:sp>
      <p:sp>
        <p:nvSpPr>
          <p:cNvPr id="1146" name="Google Shape;1146;p187"/>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El hijo debe implementar las funciones abstractas del padre </a:t>
            </a:r>
            <a:r>
              <a:rPr lang="es" sz="1100">
                <a:solidFill>
                  <a:srgbClr val="A9B7C6"/>
                </a:solidFill>
                <a:highlight>
                  <a:srgbClr val="2B2B2B"/>
                </a:highlight>
                <a:latin typeface="Courier New"/>
                <a:ea typeface="Courier New"/>
                <a:cs typeface="Courier New"/>
                <a:sym typeface="Courier New"/>
              </a:rPr>
              <a:t>abstract</a:t>
            </a:r>
            <a:r>
              <a:rPr lang="es"/>
              <a:t>:</a:t>
            </a:r>
            <a:endParaRPr/>
          </a:p>
          <a:p>
            <a:pPr indent="0" lvl="0" marL="457200" rtl="0" algn="l">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class </a:t>
            </a:r>
            <a:r>
              <a:rPr lang="es" sz="1100">
                <a:solidFill>
                  <a:srgbClr val="A9B7C6"/>
                </a:solidFill>
                <a:highlight>
                  <a:srgbClr val="2B2B2B"/>
                </a:highlight>
                <a:latin typeface="Courier New"/>
                <a:ea typeface="Courier New"/>
                <a:cs typeface="Courier New"/>
                <a:sym typeface="Courier New"/>
              </a:rPr>
              <a:t>ClaseHija : </a:t>
            </a:r>
            <a:r>
              <a:rPr lang="es" sz="1100">
                <a:solidFill>
                  <a:srgbClr val="3F755C"/>
                </a:solidFill>
                <a:highlight>
                  <a:srgbClr val="2B2B2B"/>
                </a:highlight>
                <a:latin typeface="Courier New"/>
                <a:ea typeface="Courier New"/>
                <a:cs typeface="Courier New"/>
                <a:sym typeface="Courier New"/>
              </a:rPr>
              <a:t>ClasePadre</a:t>
            </a: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val </a:t>
            </a:r>
            <a:r>
              <a:rPr lang="es" sz="1100">
                <a:solidFill>
                  <a:srgbClr val="9876AA"/>
                </a:solidFill>
                <a:highlight>
                  <a:srgbClr val="2B2B2B"/>
                </a:highlight>
                <a:latin typeface="Courier New"/>
                <a:ea typeface="Courier New"/>
                <a:cs typeface="Courier New"/>
                <a:sym typeface="Courier New"/>
              </a:rPr>
              <a:t>atributoHijo </a:t>
            </a:r>
            <a:r>
              <a:rPr lang="es" sz="1100">
                <a:solidFill>
                  <a:srgbClr val="A9B7C6"/>
                </a:solidFill>
                <a:highlight>
                  <a:srgbClr val="2B2B2B"/>
                </a:highlight>
                <a:latin typeface="Courier New"/>
                <a:ea typeface="Courier New"/>
                <a:cs typeface="Courier New"/>
                <a:sym typeface="Courier New"/>
              </a:rPr>
              <a:t>= </a:t>
            </a:r>
            <a:r>
              <a:rPr lang="es" sz="1100">
                <a:solidFill>
                  <a:srgbClr val="6897BB"/>
                </a:solidFill>
                <a:highlight>
                  <a:srgbClr val="2B2B2B"/>
                </a:highlight>
                <a:latin typeface="Courier New"/>
                <a:ea typeface="Courier New"/>
                <a:cs typeface="Courier New"/>
                <a:sym typeface="Courier New"/>
              </a:rPr>
              <a:t>2</a:t>
            </a:r>
            <a:endParaRPr sz="1100">
              <a:solidFill>
                <a:srgbClr val="6897BB"/>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override fun </a:t>
            </a:r>
            <a:r>
              <a:rPr lang="es" sz="1100">
                <a:solidFill>
                  <a:srgbClr val="FFC66D"/>
                </a:solidFill>
                <a:highlight>
                  <a:srgbClr val="2B2B2B"/>
                </a:highlight>
                <a:latin typeface="Courier New"/>
                <a:ea typeface="Courier New"/>
                <a:cs typeface="Courier New"/>
                <a:sym typeface="Courier New"/>
              </a:rPr>
              <a:t>funAbstracta</a:t>
            </a:r>
            <a:r>
              <a:rPr lang="es" sz="1100">
                <a:solidFill>
                  <a:srgbClr val="A9B7C6"/>
                </a:solidFill>
                <a:highlight>
                  <a:srgbClr val="2B2B2B"/>
                </a:highlight>
                <a:latin typeface="Courier New"/>
                <a:ea typeface="Courier New"/>
                <a:cs typeface="Courier New"/>
                <a:sym typeface="Courier New"/>
              </a:rPr>
              <a:t>() {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"Esto es una función abstracta"</a:t>
            </a: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a:t>Esto tendrá algunas consecuencias:</a:t>
            </a:r>
            <a:endParaRPr/>
          </a:p>
          <a:p>
            <a:pPr indent="-317500" lvl="0" marL="457200" rtl="0" algn="l">
              <a:spcBef>
                <a:spcPts val="1200"/>
              </a:spcBef>
              <a:spcAft>
                <a:spcPts val="0"/>
              </a:spcAft>
              <a:buSzPts val="1400"/>
              <a:buChar char="●"/>
            </a:pPr>
            <a:r>
              <a:rPr lang="es"/>
              <a:t>Distintos hijos de una misma clase podrían tener comportamientos muy distintos</a:t>
            </a:r>
            <a:endParaRPr/>
          </a:p>
          <a:p>
            <a:pPr indent="-317500" lvl="0" marL="457200" rtl="0" algn="l">
              <a:spcBef>
                <a:spcPts val="0"/>
              </a:spcBef>
              <a:spcAft>
                <a:spcPts val="0"/>
              </a:spcAft>
              <a:buSzPts val="1400"/>
              <a:buChar char="●"/>
            </a:pPr>
            <a:r>
              <a:rPr lang="es"/>
              <a:t>Si no implementas las funciones absractas obtendrás un error</a:t>
            </a:r>
            <a:endParaRPr/>
          </a:p>
        </p:txBody>
      </p:sp>
      <p:pic>
        <p:nvPicPr>
          <p:cNvPr id="1147" name="Google Shape;1147;p187"/>
          <p:cNvPicPr preferRelativeResize="0"/>
          <p:nvPr/>
        </p:nvPicPr>
        <p:blipFill>
          <a:blip r:embed="rId3">
            <a:alphaModFix/>
          </a:blip>
          <a:stretch>
            <a:fillRect/>
          </a:stretch>
        </p:blipFill>
        <p:spPr>
          <a:xfrm>
            <a:off x="4103374" y="4206724"/>
            <a:ext cx="5040625" cy="9367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88"/>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¿Y si quiero llamar a la función del padre?</a:t>
            </a:r>
            <a:endParaRPr/>
          </a:p>
        </p:txBody>
      </p:sp>
      <p:sp>
        <p:nvSpPr>
          <p:cNvPr id="1153" name="Google Shape;1153;p188"/>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a:t>Desde el hijo puedes referenciar a las funciones del padre utilizando </a:t>
            </a:r>
            <a:r>
              <a:rPr lang="es"/>
              <a:t> </a:t>
            </a:r>
            <a:r>
              <a:rPr lang="es" sz="1100">
                <a:solidFill>
                  <a:srgbClr val="CC7832"/>
                </a:solidFill>
                <a:highlight>
                  <a:srgbClr val="2B2B2B"/>
                </a:highlight>
                <a:latin typeface="Courier New"/>
                <a:ea typeface="Courier New"/>
                <a:cs typeface="Courier New"/>
                <a:sym typeface="Courier New"/>
              </a:rPr>
              <a:t>super</a:t>
            </a:r>
            <a:r>
              <a:rPr lang="es"/>
              <a:t>:</a:t>
            </a:r>
            <a:endParaRPr/>
          </a:p>
          <a:p>
            <a:pPr indent="0" lvl="0" marL="457200" rtl="0" algn="l">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open class </a:t>
            </a:r>
            <a:r>
              <a:rPr lang="es" sz="1100">
                <a:solidFill>
                  <a:srgbClr val="A9B7C6"/>
                </a:solidFill>
                <a:highlight>
                  <a:srgbClr val="2B2B2B"/>
                </a:highlight>
                <a:latin typeface="Courier New"/>
                <a:ea typeface="Courier New"/>
                <a:cs typeface="Courier New"/>
                <a:sym typeface="Courier New"/>
              </a:rPr>
              <a:t>ClasePadre {</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6897BB"/>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open fun </a:t>
            </a:r>
            <a:r>
              <a:rPr lang="es" sz="1100">
                <a:solidFill>
                  <a:srgbClr val="FFC66D"/>
                </a:solidFill>
                <a:highlight>
                  <a:srgbClr val="2B2B2B"/>
                </a:highlight>
                <a:latin typeface="Courier New"/>
                <a:ea typeface="Courier New"/>
                <a:cs typeface="Courier New"/>
                <a:sym typeface="Courier New"/>
              </a:rPr>
              <a:t>funDelPadre</a:t>
            </a:r>
            <a:r>
              <a:rPr lang="es" sz="1100">
                <a:solidFill>
                  <a:srgbClr val="A9B7C6"/>
                </a:solidFill>
                <a:highlight>
                  <a:srgbClr val="2B2B2B"/>
                </a:highlight>
                <a:latin typeface="Courier New"/>
                <a:ea typeface="Courier New"/>
                <a:cs typeface="Courier New"/>
                <a:sym typeface="Courier New"/>
              </a:rPr>
              <a:t>() {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"Se ha llamado a la función del hijo"</a:t>
            </a: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class </a:t>
            </a:r>
            <a:r>
              <a:rPr lang="es" sz="1100">
                <a:solidFill>
                  <a:srgbClr val="A9B7C6"/>
                </a:solidFill>
                <a:highlight>
                  <a:srgbClr val="2B2B2B"/>
                </a:highlight>
                <a:latin typeface="Courier New"/>
                <a:ea typeface="Courier New"/>
                <a:cs typeface="Courier New"/>
                <a:sym typeface="Courier New"/>
              </a:rPr>
              <a:t>ClaseHija : </a:t>
            </a:r>
            <a:r>
              <a:rPr lang="es" sz="1100">
                <a:solidFill>
                  <a:srgbClr val="3F755C"/>
                </a:solidFill>
                <a:highlight>
                  <a:srgbClr val="2B2B2B"/>
                </a:highlight>
                <a:latin typeface="Courier New"/>
                <a:ea typeface="Courier New"/>
                <a:cs typeface="Courier New"/>
                <a:sym typeface="Courier New"/>
              </a:rPr>
              <a:t>ClasePadre</a:t>
            </a: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override fun </a:t>
            </a:r>
            <a:r>
              <a:rPr lang="es" sz="1100">
                <a:solidFill>
                  <a:srgbClr val="FFC66D"/>
                </a:solidFill>
                <a:highlight>
                  <a:srgbClr val="2B2B2B"/>
                </a:highlight>
                <a:latin typeface="Courier New"/>
                <a:ea typeface="Courier New"/>
                <a:cs typeface="Courier New"/>
                <a:sym typeface="Courier New"/>
              </a:rPr>
              <a:t>funDelPadre</a:t>
            </a: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super</a:t>
            </a:r>
            <a:r>
              <a:rPr lang="es" sz="1100">
                <a:solidFill>
                  <a:srgbClr val="A9B7C6"/>
                </a:solidFill>
                <a:highlight>
                  <a:srgbClr val="2B2B2B"/>
                </a:highlight>
                <a:latin typeface="Courier New"/>
                <a:ea typeface="Courier New"/>
                <a:cs typeface="Courier New"/>
                <a:sym typeface="Courier New"/>
              </a:rPr>
              <a:t>.funDelPadre()</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"Se ha llamado a la función del hijo"</a:t>
            </a: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a:t> </a:t>
            </a:r>
            <a:endParaRPr sz="1100">
              <a:solidFill>
                <a:srgbClr val="CC7832"/>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a:t>Esto tendrá algunas consecuencias:</a:t>
            </a:r>
            <a:endParaRPr/>
          </a:p>
          <a:p>
            <a:pPr indent="-317500" lvl="0" marL="457200" rtl="0" algn="l">
              <a:spcBef>
                <a:spcPts val="1200"/>
              </a:spcBef>
              <a:spcAft>
                <a:spcPts val="0"/>
              </a:spcAft>
              <a:buSzPts val="1400"/>
              <a:buChar char="●"/>
            </a:pPr>
            <a:r>
              <a:rPr lang="es"/>
              <a:t>Distintos hijos de una misma clase podrían tener comportamientos muy distintos</a:t>
            </a:r>
            <a:endParaRPr/>
          </a:p>
          <a:p>
            <a:pPr indent="-317500" lvl="0" marL="457200" rtl="0" algn="l">
              <a:spcBef>
                <a:spcPts val="0"/>
              </a:spcBef>
              <a:spcAft>
                <a:spcPts val="0"/>
              </a:spcAft>
              <a:buSzPts val="1400"/>
              <a:buChar char="●"/>
            </a:pPr>
            <a:r>
              <a:rPr lang="es"/>
              <a:t>Si no implementas las funciones absractas obtendrás un error</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89"/>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Este proyecto resumen introduce loss elementos abstractos y referencias al pabre.</a:t>
            </a:r>
            <a:endParaRPr/>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a:p>
        </p:txBody>
      </p:sp>
      <p:sp>
        <p:nvSpPr>
          <p:cNvPr id="1159" name="Google Shape;1159;p189"/>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100" u="sng">
                <a:solidFill>
                  <a:schemeClr val="hlink"/>
                </a:solidFill>
                <a:hlinkClick r:id="rId3"/>
              </a:rPr>
              <a:t>https://github.com/carlosbellmont/HerenciaMedia/tree/main</a:t>
            </a:r>
            <a:endParaRPr sz="1100"/>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90"/>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Este proyecto resumen utiliza los ejemplos personajes y razas del señosr de los anillos para mostrar la herencia en un caso real. </a:t>
            </a:r>
            <a:endParaRPr/>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a:p>
        </p:txBody>
      </p:sp>
      <p:sp>
        <p:nvSpPr>
          <p:cNvPr id="1165" name="Google Shape;1165;p190"/>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100" u="sng">
                <a:solidFill>
                  <a:schemeClr val="hlink"/>
                </a:solidFill>
                <a:hlinkClick r:id="rId3"/>
              </a:rPr>
              <a:t>https://github.com/carlosbellmont/ejemplo_senor_anillos_kotlin</a:t>
            </a:r>
            <a:endParaRPr sz="1100"/>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9" name="Shape 1169"/>
        <p:cNvGrpSpPr/>
        <p:nvPr/>
      </p:nvGrpSpPr>
      <p:grpSpPr>
        <a:xfrm>
          <a:off x="0" y="0"/>
          <a:ext cx="0" cy="0"/>
          <a:chOff x="0" y="0"/>
          <a:chExt cx="0" cy="0"/>
        </a:xfrm>
      </p:grpSpPr>
      <p:sp>
        <p:nvSpPr>
          <p:cNvPr id="1170" name="Google Shape;1170;p191"/>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Interfaces</a:t>
            </a:r>
            <a:endParaRPr/>
          </a:p>
        </p:txBody>
      </p:sp>
      <p:sp>
        <p:nvSpPr>
          <p:cNvPr id="1171" name="Google Shape;1171;p191"/>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Clr>
                <a:schemeClr val="dk1"/>
              </a:buClr>
              <a:buSzPct val="78571"/>
              <a:buFont typeface="Arial"/>
              <a:buNone/>
            </a:pPr>
            <a:r>
              <a:rPr lang="es" sz="1400"/>
              <a:t>Las interfaces se crean</a:t>
            </a:r>
            <a:r>
              <a:rPr lang="es" sz="1400"/>
              <a:t>:</a:t>
            </a:r>
            <a:endParaRPr sz="1400"/>
          </a:p>
          <a:p>
            <a:pPr indent="0" lvl="0" marL="0" rtl="0" algn="l">
              <a:spcBef>
                <a:spcPts val="1200"/>
              </a:spcBef>
              <a:spcAft>
                <a:spcPts val="0"/>
              </a:spcAft>
              <a:buClr>
                <a:schemeClr val="dk1"/>
              </a:buClr>
              <a:buSzPct val="100000"/>
              <a:buFont typeface="Arial"/>
              <a:buNone/>
            </a:pPr>
            <a:r>
              <a:rPr lang="es" sz="1100">
                <a:solidFill>
                  <a:srgbClr val="CC7832"/>
                </a:solidFill>
                <a:highlight>
                  <a:srgbClr val="2B2B2B"/>
                </a:highlight>
                <a:latin typeface="Courier New"/>
                <a:ea typeface="Courier New"/>
                <a:cs typeface="Courier New"/>
                <a:sym typeface="Courier New"/>
              </a:rPr>
              <a:t>interface </a:t>
            </a:r>
            <a:r>
              <a:rPr lang="es" sz="1100">
                <a:solidFill>
                  <a:srgbClr val="A9B7C6"/>
                </a:solidFill>
                <a:highlight>
                  <a:srgbClr val="2B2B2B"/>
                </a:highlight>
                <a:latin typeface="Courier New"/>
                <a:ea typeface="Courier New"/>
                <a:cs typeface="Courier New"/>
                <a:sym typeface="Courier New"/>
              </a:rPr>
              <a:t>MyInterface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fun </a:t>
            </a:r>
            <a:r>
              <a:rPr lang="es" sz="1100">
                <a:solidFill>
                  <a:srgbClr val="FFC66D"/>
                </a:solidFill>
                <a:highlight>
                  <a:srgbClr val="2B2B2B"/>
                </a:highlight>
                <a:latin typeface="Courier New"/>
                <a:ea typeface="Courier New"/>
                <a:cs typeface="Courier New"/>
                <a:sym typeface="Courier New"/>
              </a:rPr>
              <a:t>funInterface</a:t>
            </a: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ct val="78571"/>
              <a:buFont typeface="Arial"/>
              <a:buNone/>
            </a:pPr>
            <a:r>
              <a:rPr lang="es" sz="1400"/>
              <a:t>Y se implementan:</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rPr lang="es" sz="1100">
                <a:solidFill>
                  <a:srgbClr val="CC7832"/>
                </a:solidFill>
                <a:highlight>
                  <a:srgbClr val="2B2B2B"/>
                </a:highlight>
                <a:latin typeface="Courier New"/>
                <a:ea typeface="Courier New"/>
                <a:cs typeface="Courier New"/>
                <a:sym typeface="Courier New"/>
              </a:rPr>
              <a:t>class </a:t>
            </a:r>
            <a:r>
              <a:rPr lang="es" sz="1100">
                <a:solidFill>
                  <a:srgbClr val="A9B7C6"/>
                </a:solidFill>
                <a:highlight>
                  <a:srgbClr val="2B2B2B"/>
                </a:highlight>
                <a:latin typeface="Courier New"/>
                <a:ea typeface="Courier New"/>
                <a:cs typeface="Courier New"/>
                <a:sym typeface="Courier New"/>
              </a:rPr>
              <a:t>ClaseImplementaInterfaz : MyInterface{</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rPr lang="es" sz="1100">
                <a:solidFill>
                  <a:srgbClr val="A9B7C6"/>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override fun </a:t>
            </a:r>
            <a:r>
              <a:rPr lang="es" sz="1100">
                <a:solidFill>
                  <a:srgbClr val="FFC66D"/>
                </a:solidFill>
                <a:highlight>
                  <a:srgbClr val="2B2B2B"/>
                </a:highlight>
                <a:latin typeface="Courier New"/>
                <a:ea typeface="Courier New"/>
                <a:cs typeface="Courier New"/>
                <a:sym typeface="Courier New"/>
              </a:rPr>
              <a:t>funInterface</a:t>
            </a: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rPr lang="es" sz="1100">
                <a:solidFill>
                  <a:srgbClr val="A9B7C6"/>
                </a:solidFill>
                <a:highlight>
                  <a:srgbClr val="2B2B2B"/>
                </a:highlight>
                <a:latin typeface="Courier New"/>
                <a:ea typeface="Courier New"/>
                <a:cs typeface="Courier New"/>
                <a:sym typeface="Courier New"/>
              </a:rPr>
              <a:t>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"Soy funInterface"</a:t>
            </a: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ct val="100000"/>
              <a:buFont typeface="Arial"/>
              <a:buNone/>
            </a:pPr>
            <a:r>
              <a:rPr lang="es" sz="1100">
                <a:solidFill>
                  <a:srgbClr val="A9B7C6"/>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ct val="78571"/>
              <a:buFont typeface="Arial"/>
              <a:buNone/>
            </a:pPr>
            <a:r>
              <a:t/>
            </a:r>
            <a:endParaRPr sz="1400"/>
          </a:p>
          <a:p>
            <a:pPr indent="0" lvl="0" marL="0" rtl="0" algn="l">
              <a:spcBef>
                <a:spcPts val="1200"/>
              </a:spcBef>
              <a:spcAft>
                <a:spcPts val="0"/>
              </a:spcAft>
              <a:buClr>
                <a:schemeClr val="dk1"/>
              </a:buClr>
              <a:buSzPct val="78571"/>
              <a:buFont typeface="Arial"/>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5" name="Shape 1175"/>
        <p:cNvGrpSpPr/>
        <p:nvPr/>
      </p:nvGrpSpPr>
      <p:grpSpPr>
        <a:xfrm>
          <a:off x="0" y="0"/>
          <a:ext cx="0" cy="0"/>
          <a:chOff x="0" y="0"/>
          <a:chExt cx="0" cy="0"/>
        </a:xfrm>
      </p:grpSpPr>
      <p:sp>
        <p:nvSpPr>
          <p:cNvPr id="1176" name="Google Shape;1176;p192"/>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Clr>
                <a:schemeClr val="dk1"/>
              </a:buClr>
              <a:buSzPct val="39285"/>
              <a:buFont typeface="Arial"/>
              <a:buNone/>
            </a:pPr>
            <a:r>
              <a:rPr lang="es"/>
              <a:t>Proyecto Resumen</a:t>
            </a:r>
            <a:endParaRPr/>
          </a:p>
          <a:p>
            <a:pPr indent="0" lvl="0" marL="0" rtl="0" algn="ctr">
              <a:spcBef>
                <a:spcPts val="0"/>
              </a:spcBef>
              <a:spcAft>
                <a:spcPts val="0"/>
              </a:spcAft>
              <a:buClr>
                <a:srgbClr val="000000"/>
              </a:buClr>
              <a:buSzPct val="39285"/>
              <a:buFont typeface="Arial"/>
              <a:buNone/>
            </a:pPr>
            <a:r>
              <a:t/>
            </a:r>
            <a:endParaRPr/>
          </a:p>
        </p:txBody>
      </p:sp>
      <p:sp>
        <p:nvSpPr>
          <p:cNvPr id="1177" name="Google Shape;1177;p192"/>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Proyecto en GitHub</a:t>
            </a:r>
            <a:endParaRPr/>
          </a:p>
          <a:p>
            <a:pPr indent="0" lvl="0" marL="0" rtl="0" algn="l">
              <a:spcBef>
                <a:spcPts val="1200"/>
              </a:spcBef>
              <a:spcAft>
                <a:spcPts val="0"/>
              </a:spcAft>
              <a:buNone/>
            </a:pPr>
            <a:r>
              <a:rPr lang="es" sz="1100" u="sng">
                <a:solidFill>
                  <a:schemeClr val="hlink"/>
                </a:solidFill>
                <a:hlinkClick r:id="rId3"/>
              </a:rPr>
              <a:t>https://github.com/carlosbellmont/Ejemplo_basico_9_kotlin</a:t>
            </a:r>
            <a:endParaRPr/>
          </a:p>
          <a:p>
            <a:pPr indent="0" lvl="0" marL="0" rtl="0" algn="l">
              <a:spcBef>
                <a:spcPts val="1200"/>
              </a:spcBef>
              <a:spcAft>
                <a:spcPts val="1200"/>
              </a:spcAft>
              <a:buNone/>
            </a:pPr>
            <a:r>
              <a:t/>
            </a:r>
            <a:endParaRPr/>
          </a:p>
        </p:txBody>
      </p:sp>
      <p:pic>
        <p:nvPicPr>
          <p:cNvPr id="1178" name="Google Shape;1178;p192"/>
          <p:cNvPicPr preferRelativeResize="0"/>
          <p:nvPr/>
        </p:nvPicPr>
        <p:blipFill rotWithShape="1">
          <a:blip r:embed="rId4">
            <a:alphaModFix/>
          </a:blip>
          <a:srcRect b="0" l="25688" r="28440" t="0"/>
          <a:stretch/>
        </p:blipFill>
        <p:spPr>
          <a:xfrm>
            <a:off x="3840200" y="2221800"/>
            <a:ext cx="1540651" cy="15859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9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Clr>
                <a:srgbClr val="000000"/>
              </a:buClr>
              <a:buSzPct val="39285"/>
              <a:buFont typeface="Arial"/>
              <a:buNone/>
            </a:pPr>
            <a:r>
              <a:rPr lang="es"/>
              <a:t>Ejercicio: Transforma el ejercicio de Herencia de Java a Kotlin</a:t>
            </a:r>
            <a:endParaRPr/>
          </a:p>
        </p:txBody>
      </p:sp>
      <p:sp>
        <p:nvSpPr>
          <p:cNvPr id="1184" name="Google Shape;1184;p193"/>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s"/>
              <a:t>Transforma a Kotlin el ejercicio siguiente:</a:t>
            </a:r>
            <a:endParaRPr/>
          </a:p>
          <a:p>
            <a:pPr indent="0" lvl="0" marL="0" rtl="0" algn="l">
              <a:spcBef>
                <a:spcPts val="1200"/>
              </a:spcBef>
              <a:spcAft>
                <a:spcPts val="1200"/>
              </a:spcAft>
              <a:buNone/>
            </a:pPr>
            <a:r>
              <a:rPr lang="es" sz="1100" u="sng">
                <a:solidFill>
                  <a:schemeClr val="hlink"/>
                </a:solidFill>
                <a:hlinkClick r:id="rId3"/>
              </a:rPr>
              <a:t>https://github.com/carlosbellmont/ejemplo_senor_anillos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8" name="Shape 1188"/>
        <p:cNvGrpSpPr/>
        <p:nvPr/>
      </p:nvGrpSpPr>
      <p:grpSpPr>
        <a:xfrm>
          <a:off x="0" y="0"/>
          <a:ext cx="0" cy="0"/>
          <a:chOff x="0" y="0"/>
          <a:chExt cx="0" cy="0"/>
        </a:xfrm>
      </p:grpSpPr>
      <p:sp>
        <p:nvSpPr>
          <p:cNvPr id="1189" name="Google Shape;1189;p19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Clr>
                <a:srgbClr val="000000"/>
              </a:buClr>
              <a:buSzPct val="39285"/>
              <a:buFont typeface="Arial"/>
              <a:buNone/>
            </a:pPr>
            <a:r>
              <a:rPr lang="es"/>
              <a:t>Ejercicio: Juego del ahorcado utilizando el ejercicio anterior</a:t>
            </a:r>
            <a:endParaRPr/>
          </a:p>
        </p:txBody>
      </p:sp>
      <p:sp>
        <p:nvSpPr>
          <p:cNvPr id="1190" name="Google Shape;1190;p194"/>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s"/>
              <a:t>Utiliza las clases creadas para :</a:t>
            </a:r>
            <a:endParaRPr/>
          </a:p>
          <a:p>
            <a:pPr indent="0" lvl="0" marL="0" rtl="0" algn="l">
              <a:spcBef>
                <a:spcPts val="1200"/>
              </a:spcBef>
              <a:spcAft>
                <a:spcPts val="0"/>
              </a:spcAft>
              <a:buNone/>
            </a:pPr>
            <a:r>
              <a:rPr lang="es" sz="1100" u="sng">
                <a:solidFill>
                  <a:schemeClr val="hlink"/>
                </a:solidFill>
                <a:hlinkClick r:id="rId3"/>
              </a:rPr>
              <a:t>https://github.com/carlosbellmont/ejemplo_senor_anillo</a:t>
            </a:r>
            <a:r>
              <a:rPr lang="es" sz="1100" u="sng">
                <a:solidFill>
                  <a:schemeClr val="hlink"/>
                </a:solidFill>
                <a:hlinkClick r:id="rId4"/>
              </a:rPr>
              <a:t>s</a:t>
            </a:r>
            <a:endParaRPr/>
          </a:p>
          <a:p>
            <a:pPr indent="0" lvl="0" marL="0" rtl="0" algn="l">
              <a:spcBef>
                <a:spcPts val="1200"/>
              </a:spcBef>
              <a:spcAft>
                <a:spcPts val="0"/>
              </a:spcAft>
              <a:buNone/>
            </a:pPr>
            <a:r>
              <a:rPr lang="es"/>
              <a:t>Y juntalas con el proyecto del ahorcado para que haya que adivinar nombres de personajes.</a:t>
            </a:r>
            <a:endParaRPr/>
          </a:p>
          <a:p>
            <a:pPr indent="0" lvl="0" marL="0" rtl="0" algn="l">
              <a:spcBef>
                <a:spcPts val="1200"/>
              </a:spcBef>
              <a:spcAft>
                <a:spcPts val="120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95"/>
          <p:cNvSpPr txBox="1"/>
          <p:nvPr>
            <p:ph idx="1" type="body"/>
          </p:nvPr>
        </p:nvSpPr>
        <p:spPr>
          <a:xfrm>
            <a:off x="464100" y="1056150"/>
            <a:ext cx="8298300" cy="36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Agradecimientos: </a:t>
            </a:r>
            <a:r>
              <a:rPr lang="es" u="sng">
                <a:solidFill>
                  <a:schemeClr val="hlink"/>
                </a:solidFill>
                <a:hlinkClick r:id="rId3"/>
              </a:rPr>
              <a:t>Flaticon</a:t>
            </a:r>
            <a:endParaRPr/>
          </a:p>
          <a:p>
            <a:pPr indent="0" lvl="0" marL="0" rtl="0" algn="l">
              <a:lnSpc>
                <a:spcPct val="100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sz="1100">
                <a:solidFill>
                  <a:schemeClr val="dk1"/>
                </a:solidFill>
              </a:rPr>
              <a:t>Iconos:</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 sz="1100">
                <a:solidFill>
                  <a:schemeClr val="dk1"/>
                </a:solidFill>
              </a:rPr>
              <a:t> </a:t>
            </a:r>
            <a:r>
              <a:rPr lang="es" sz="1100" u="sng">
                <a:solidFill>
                  <a:schemeClr val="hlink"/>
                </a:solidFill>
                <a:hlinkClick r:id="rId4"/>
              </a:rPr>
              <a:t>https://www.flaticon.com/authors/eucalyp</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Añadiendo el método Main</a:t>
            </a:r>
            <a:endParaRPr/>
          </a:p>
        </p:txBody>
      </p:sp>
      <p:sp>
        <p:nvSpPr>
          <p:cNvPr id="192" name="Google Shape;192;p34"/>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93" name="Google Shape;193;p34"/>
          <p:cNvPicPr preferRelativeResize="0"/>
          <p:nvPr/>
        </p:nvPicPr>
        <p:blipFill>
          <a:blip r:embed="rId3">
            <a:alphaModFix/>
          </a:blip>
          <a:stretch>
            <a:fillRect/>
          </a:stretch>
        </p:blipFill>
        <p:spPr>
          <a:xfrm>
            <a:off x="1776925" y="1525972"/>
            <a:ext cx="5590148" cy="27572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Ejecutando mi proyecto por primera vez</a:t>
            </a:r>
            <a:endParaRPr/>
          </a:p>
        </p:txBody>
      </p:sp>
      <p:sp>
        <p:nvSpPr>
          <p:cNvPr id="199" name="Google Shape;199;p35"/>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00" name="Google Shape;200;p35"/>
          <p:cNvPicPr preferRelativeResize="0"/>
          <p:nvPr/>
        </p:nvPicPr>
        <p:blipFill>
          <a:blip r:embed="rId3">
            <a:alphaModFix/>
          </a:blip>
          <a:stretch>
            <a:fillRect/>
          </a:stretch>
        </p:blipFill>
        <p:spPr>
          <a:xfrm>
            <a:off x="1776925" y="1525972"/>
            <a:ext cx="5590148" cy="27572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Introducción</a:t>
            </a:r>
            <a:br>
              <a:rPr lang="es"/>
            </a:br>
            <a:r>
              <a:rPr lang="es" sz="3000"/>
              <a:t>Objetivo del Curso</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1400"/>
              <a:t>Intellij</a:t>
            </a:r>
            <a:br>
              <a:rPr lang="es" sz="3000"/>
            </a:br>
            <a:r>
              <a:rPr lang="es" sz="3000"/>
              <a:t>Configuración opcional</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Poniendo colores</a:t>
            </a:r>
            <a:endParaRPr/>
          </a:p>
        </p:txBody>
      </p:sp>
      <p:sp>
        <p:nvSpPr>
          <p:cNvPr id="211" name="Google Shape;211;p37"/>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Este paso es opcional</a:t>
            </a:r>
            <a:endParaRPr sz="1400"/>
          </a:p>
          <a:p>
            <a:pPr indent="-317500" lvl="0" marL="457200" rtl="0" algn="l">
              <a:spcBef>
                <a:spcPts val="1200"/>
              </a:spcBef>
              <a:spcAft>
                <a:spcPts val="0"/>
              </a:spcAft>
              <a:buSzPts val="1400"/>
              <a:buChar char="●"/>
            </a:pPr>
            <a:r>
              <a:rPr lang="es" sz="1400"/>
              <a:t>Descarga el estilo para Intellij </a:t>
            </a:r>
            <a:r>
              <a:rPr lang="es" sz="1400" u="sng">
                <a:solidFill>
                  <a:schemeClr val="hlink"/>
                </a:solidFill>
                <a:hlinkClick r:id="rId3"/>
              </a:rPr>
              <a:t>aquí</a:t>
            </a:r>
            <a:r>
              <a:rPr lang="es" sz="1400"/>
              <a:t>.</a:t>
            </a:r>
            <a:endParaRPr sz="1400"/>
          </a:p>
          <a:p>
            <a:pPr indent="-317500" lvl="0" marL="457200" rtl="0" algn="l">
              <a:spcBef>
                <a:spcPts val="0"/>
              </a:spcBef>
              <a:spcAft>
                <a:spcPts val="0"/>
              </a:spcAft>
              <a:buSzPts val="1400"/>
              <a:buChar char="●"/>
            </a:pPr>
            <a:r>
              <a:rPr lang="es" sz="1400"/>
              <a:t>Descarga el e</a:t>
            </a:r>
            <a:r>
              <a:rPr lang="es" sz="1400"/>
              <a:t>stilo para Android Studio </a:t>
            </a:r>
            <a:r>
              <a:rPr lang="es" sz="1400" u="sng">
                <a:solidFill>
                  <a:schemeClr val="hlink"/>
                </a:solidFill>
                <a:hlinkClick r:id="rId4"/>
              </a:rPr>
              <a:t>aquí</a:t>
            </a:r>
            <a:r>
              <a:rPr lang="es" sz="1400"/>
              <a:t>.</a:t>
            </a:r>
            <a:endParaRPr sz="1400"/>
          </a:p>
          <a:p>
            <a:pPr indent="0" lvl="0" marL="0" rtl="0" algn="l">
              <a:spcBef>
                <a:spcPts val="1200"/>
              </a:spcBef>
              <a:spcAft>
                <a:spcPts val="0"/>
              </a:spcAft>
              <a:buNone/>
            </a:pPr>
            <a:r>
              <a:rPr lang="es"/>
              <a:t> </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Importando los estilos</a:t>
            </a:r>
            <a:endParaRPr/>
          </a:p>
        </p:txBody>
      </p:sp>
      <p:sp>
        <p:nvSpPr>
          <p:cNvPr id="217" name="Google Shape;217;p38"/>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218" name="Google Shape;218;p38"/>
          <p:cNvPicPr preferRelativeResize="0"/>
          <p:nvPr/>
        </p:nvPicPr>
        <p:blipFill>
          <a:blip r:embed="rId3">
            <a:alphaModFix/>
          </a:blip>
          <a:stretch>
            <a:fillRect/>
          </a:stretch>
        </p:blipFill>
        <p:spPr>
          <a:xfrm>
            <a:off x="1356425" y="1215648"/>
            <a:ext cx="6488002" cy="3527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Git y GitHub</a:t>
            </a:r>
            <a:endParaRPr b="1" sz="3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idx="1" type="body"/>
          </p:nvPr>
        </p:nvSpPr>
        <p:spPr>
          <a:xfrm>
            <a:off x="464100" y="1056150"/>
            <a:ext cx="8298300" cy="36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Sigue el siguiente curso de Git y GitHub para aprender lo básico.</a:t>
            </a:r>
            <a:endParaRPr/>
          </a:p>
          <a:p>
            <a:pPr indent="0" lvl="0" marL="0" rtl="0" algn="l">
              <a:spcBef>
                <a:spcPts val="1200"/>
              </a:spcBef>
              <a:spcAft>
                <a:spcPts val="0"/>
              </a:spcAft>
              <a:buNone/>
            </a:pPr>
            <a:r>
              <a:rPr lang="es" u="sng">
                <a:solidFill>
                  <a:schemeClr val="hlink"/>
                </a:solidFill>
                <a:hlinkClick r:id="rId3"/>
              </a:rPr>
              <a:t>Git y GitHub</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r>
              <a:rPr lang="es" sz="1400"/>
              <a:t>:</a:t>
            </a:r>
            <a:endParaRPr sz="1400"/>
          </a:p>
          <a:p>
            <a:pPr indent="0" lvl="0" marL="0" rtl="0" algn="ctr">
              <a:spcBef>
                <a:spcPts val="0"/>
              </a:spcBef>
              <a:spcAft>
                <a:spcPts val="0"/>
              </a:spcAft>
              <a:buClr>
                <a:srgbClr val="000000"/>
              </a:buClr>
              <a:buSzPts val="1100"/>
              <a:buFont typeface="Arial"/>
              <a:buNone/>
            </a:pPr>
            <a:r>
              <a:rPr b="1" lang="es" sz="3000"/>
              <a:t>Variables</a:t>
            </a:r>
            <a:endParaRPr b="1"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¿Qué es una variable?</a:t>
            </a:r>
            <a:endParaRPr/>
          </a:p>
        </p:txBody>
      </p:sp>
      <p:sp>
        <p:nvSpPr>
          <p:cNvPr id="239" name="Google Shape;239;p42"/>
          <p:cNvSpPr txBox="1"/>
          <p:nvPr>
            <p:ph idx="4294967295" type="body"/>
          </p:nvPr>
        </p:nvSpPr>
        <p:spPr>
          <a:xfrm>
            <a:off x="311700" y="112252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400"/>
              <a:t>Entiende las variable como cajas:</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rPr lang="es" sz="1400" u="sng">
                <a:solidFill>
                  <a:schemeClr val="hlink"/>
                </a:solidFill>
                <a:hlinkClick r:id="rId3"/>
              </a:rPr>
              <a:t>Documentación</a:t>
            </a:r>
            <a:endParaRPr sz="1400"/>
          </a:p>
          <a:p>
            <a:pPr indent="0" lvl="0" marL="0" rtl="0" algn="l">
              <a:lnSpc>
                <a:spcPct val="100000"/>
              </a:lnSpc>
              <a:spcBef>
                <a:spcPts val="1200"/>
              </a:spcBef>
              <a:spcAft>
                <a:spcPts val="0"/>
              </a:spcAft>
              <a:buNone/>
            </a:pPr>
            <a:r>
              <a:t/>
            </a:r>
            <a:endParaRPr sz="1400"/>
          </a:p>
          <a:p>
            <a:pPr indent="0" lvl="0" marL="0" rtl="0" algn="l">
              <a:spcBef>
                <a:spcPts val="1200"/>
              </a:spcBef>
              <a:spcAft>
                <a:spcPts val="1200"/>
              </a:spcAft>
              <a:buNone/>
            </a:pPr>
            <a:r>
              <a:t/>
            </a:r>
            <a:endParaRPr sz="1100">
              <a:solidFill>
                <a:srgbClr val="CC7832"/>
              </a:solidFill>
              <a:highlight>
                <a:srgbClr val="2B2B2B"/>
              </a:highlight>
              <a:latin typeface="Courier New"/>
              <a:ea typeface="Courier New"/>
              <a:cs typeface="Courier New"/>
              <a:sym typeface="Courier New"/>
            </a:endParaRPr>
          </a:p>
        </p:txBody>
      </p:sp>
      <p:pic>
        <p:nvPicPr>
          <p:cNvPr id="240" name="Google Shape;240;p42"/>
          <p:cNvPicPr preferRelativeResize="0"/>
          <p:nvPr/>
        </p:nvPicPr>
        <p:blipFill>
          <a:blip r:embed="rId4">
            <a:alphaModFix/>
          </a:blip>
          <a:stretch>
            <a:fillRect/>
          </a:stretch>
        </p:blipFill>
        <p:spPr>
          <a:xfrm>
            <a:off x="2000250" y="1716225"/>
            <a:ext cx="5143500" cy="1371600"/>
          </a:xfrm>
          <a:prstGeom prst="rect">
            <a:avLst/>
          </a:prstGeom>
          <a:noFill/>
          <a:ln>
            <a:noFill/>
          </a:ln>
        </p:spPr>
      </p:pic>
      <p:sp>
        <p:nvSpPr>
          <p:cNvPr id="241" name="Google Shape;241;p42"/>
          <p:cNvSpPr txBox="1"/>
          <p:nvPr>
            <p:ph idx="4294967295" type="body"/>
          </p:nvPr>
        </p:nvSpPr>
        <p:spPr>
          <a:xfrm>
            <a:off x="311700" y="4114800"/>
            <a:ext cx="8520600" cy="759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s" sz="1000"/>
              <a:t>Espacio donde puedes almacenar algo bajo ciertas restricciones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Creando mi primera variable</a:t>
            </a:r>
            <a:endParaRPr/>
          </a:p>
        </p:txBody>
      </p:sp>
      <p:sp>
        <p:nvSpPr>
          <p:cNvPr id="247" name="Google Shape;247;p43"/>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Hay 2 tipos:</a:t>
            </a:r>
            <a:endParaRPr sz="1400"/>
          </a:p>
          <a:p>
            <a:pPr indent="-317500" lvl="0" marL="457200" rtl="0" algn="l">
              <a:spcBef>
                <a:spcPts val="1200"/>
              </a:spcBef>
              <a:spcAft>
                <a:spcPts val="0"/>
              </a:spcAft>
              <a:buSzPts val="1400"/>
              <a:buChar char="●"/>
            </a:pPr>
            <a:r>
              <a:rPr lang="es"/>
              <a:t>Cre</a:t>
            </a:r>
            <a:r>
              <a:rPr lang="es"/>
              <a:t>ando una </a:t>
            </a:r>
            <a:r>
              <a:rPr b="1" lang="es"/>
              <a:t>V</a:t>
            </a:r>
            <a:r>
              <a:rPr b="1" lang="es"/>
              <a:t>ariable</a:t>
            </a:r>
            <a:r>
              <a:rPr lang="es"/>
              <a:t>:</a:t>
            </a:r>
            <a:br>
              <a:rPr lang="es" sz="1100">
                <a:solidFill>
                  <a:srgbClr val="CC7832"/>
                </a:solidFill>
                <a:highlight>
                  <a:srgbClr val="2B2B2B"/>
                </a:highlight>
                <a:latin typeface="Courier New"/>
                <a:ea typeface="Courier New"/>
                <a:cs typeface="Courier New"/>
                <a:sym typeface="Courier New"/>
              </a:rPr>
            </a:br>
            <a:r>
              <a:rPr lang="es" sz="1200">
                <a:solidFill>
                  <a:srgbClr val="CC7832"/>
                </a:solidFill>
                <a:highlight>
                  <a:srgbClr val="2B2B2B"/>
                </a:highlight>
                <a:latin typeface="Courier New"/>
                <a:ea typeface="Courier New"/>
                <a:cs typeface="Courier New"/>
                <a:sym typeface="Courier New"/>
              </a:rPr>
              <a:t>var </a:t>
            </a:r>
            <a:r>
              <a:rPr lang="es" sz="1200">
                <a:solidFill>
                  <a:srgbClr val="1C8C92"/>
                </a:solidFill>
                <a:highlight>
                  <a:srgbClr val="2B2B2B"/>
                </a:highlight>
                <a:latin typeface="Courier New"/>
                <a:ea typeface="Courier New"/>
                <a:cs typeface="Courier New"/>
                <a:sym typeface="Courier New"/>
              </a:rPr>
              <a:t>textVariable </a:t>
            </a:r>
            <a:r>
              <a:rPr lang="es" sz="1200">
                <a:solidFill>
                  <a:srgbClr val="A9B7C6"/>
                </a:solidFill>
                <a:highlight>
                  <a:srgbClr val="2B2B2B"/>
                </a:highlight>
                <a:latin typeface="Courier New"/>
                <a:ea typeface="Courier New"/>
                <a:cs typeface="Courier New"/>
                <a:sym typeface="Courier New"/>
              </a:rPr>
              <a:t>= </a:t>
            </a:r>
            <a:r>
              <a:rPr lang="es" sz="1200">
                <a:solidFill>
                  <a:srgbClr val="6A8759"/>
                </a:solidFill>
                <a:highlight>
                  <a:srgbClr val="2B2B2B"/>
                </a:highlight>
                <a:latin typeface="Courier New"/>
                <a:ea typeface="Courier New"/>
                <a:cs typeface="Courier New"/>
                <a:sym typeface="Courier New"/>
              </a:rPr>
              <a:t>"Soy una variable"</a:t>
            </a:r>
            <a:br>
              <a:rPr lang="es" sz="1200">
                <a:solidFill>
                  <a:srgbClr val="6A8759"/>
                </a:solidFill>
                <a:highlight>
                  <a:srgbClr val="2B2B2B"/>
                </a:highlight>
                <a:latin typeface="Courier New"/>
                <a:ea typeface="Courier New"/>
                <a:cs typeface="Courier New"/>
                <a:sym typeface="Courier New"/>
              </a:rPr>
            </a:br>
            <a:endParaRPr sz="1200">
              <a:solidFill>
                <a:srgbClr val="6A8759"/>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sz="1400"/>
              <a:t>Creando una </a:t>
            </a:r>
            <a:r>
              <a:rPr b="1" lang="es" sz="1400"/>
              <a:t>Constante</a:t>
            </a:r>
            <a:r>
              <a:rPr lang="es" sz="1400"/>
              <a:t>:</a:t>
            </a:r>
            <a:br>
              <a:rPr lang="es" sz="1400">
                <a:solidFill>
                  <a:srgbClr val="CC7832"/>
                </a:solidFill>
                <a:highlight>
                  <a:srgbClr val="2B2B2B"/>
                </a:highlight>
                <a:latin typeface="Courier New"/>
                <a:ea typeface="Courier New"/>
                <a:cs typeface="Courier New"/>
                <a:sym typeface="Courier New"/>
              </a:rPr>
            </a:b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textConstante </a:t>
            </a:r>
            <a:r>
              <a:rPr lang="es" sz="1200">
                <a:solidFill>
                  <a:srgbClr val="A9B7C6"/>
                </a:solidFill>
                <a:highlight>
                  <a:srgbClr val="2B2B2B"/>
                </a:highlight>
                <a:latin typeface="Courier New"/>
                <a:ea typeface="Courier New"/>
                <a:cs typeface="Courier New"/>
                <a:sym typeface="Courier New"/>
              </a:rPr>
              <a:t>= </a:t>
            </a:r>
            <a:r>
              <a:rPr lang="es" sz="1200">
                <a:solidFill>
                  <a:srgbClr val="6A8759"/>
                </a:solidFill>
                <a:highlight>
                  <a:srgbClr val="2B2B2B"/>
                </a:highlight>
                <a:latin typeface="Courier New"/>
                <a:ea typeface="Courier New"/>
                <a:cs typeface="Courier New"/>
                <a:sym typeface="Courier New"/>
              </a:rPr>
              <a:t>"Soy un valor fijo"</a:t>
            </a:r>
            <a:endParaRPr sz="1200">
              <a:solidFill>
                <a:srgbClr val="6A8759"/>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100">
              <a:solidFill>
                <a:srgbClr val="CC7832"/>
              </a:solidFill>
              <a:highlight>
                <a:srgbClr val="2B2B2B"/>
              </a:highlight>
              <a:latin typeface="Courier New"/>
              <a:ea typeface="Courier New"/>
              <a:cs typeface="Courier New"/>
              <a:sym typeface="Courier New"/>
            </a:endParaRPr>
          </a:p>
        </p:txBody>
      </p:sp>
      <p:sp>
        <p:nvSpPr>
          <p:cNvPr id="248" name="Google Shape;248;p43"/>
          <p:cNvSpPr txBox="1"/>
          <p:nvPr>
            <p:ph idx="4294967295" type="body"/>
          </p:nvPr>
        </p:nvSpPr>
        <p:spPr>
          <a:xfrm>
            <a:off x="311700" y="4114800"/>
            <a:ext cx="8520600" cy="759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s" sz="1000"/>
              <a:t>La variable puede ser modificada posteriormente, la constante no.</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¿Qué son </a:t>
            </a:r>
            <a:r>
              <a:rPr lang="es">
                <a:solidFill>
                  <a:srgbClr val="CC7832"/>
                </a:solidFill>
                <a:highlight>
                  <a:srgbClr val="2B2B2B"/>
                </a:highlight>
                <a:latin typeface="Courier New"/>
                <a:ea typeface="Courier New"/>
                <a:cs typeface="Courier New"/>
                <a:sym typeface="Courier New"/>
              </a:rPr>
              <a:t>var</a:t>
            </a:r>
            <a:r>
              <a:rPr lang="es"/>
              <a:t> </a:t>
            </a:r>
            <a:r>
              <a:rPr lang="es"/>
              <a:t>y </a:t>
            </a:r>
            <a:r>
              <a:rPr lang="es">
                <a:solidFill>
                  <a:srgbClr val="CC7832"/>
                </a:solidFill>
                <a:highlight>
                  <a:srgbClr val="2B2B2B"/>
                </a:highlight>
                <a:latin typeface="Courier New"/>
                <a:ea typeface="Courier New"/>
                <a:cs typeface="Courier New"/>
                <a:sym typeface="Courier New"/>
              </a:rPr>
              <a:t>val</a:t>
            </a:r>
            <a:r>
              <a:rPr lang="es"/>
              <a:t> ?</a:t>
            </a:r>
            <a:endParaRPr/>
          </a:p>
        </p:txBody>
      </p:sp>
      <p:sp>
        <p:nvSpPr>
          <p:cNvPr id="254" name="Google Shape;254;p44"/>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400">
                <a:solidFill>
                  <a:schemeClr val="dk1"/>
                </a:solidFill>
              </a:rPr>
              <a:t>Son </a:t>
            </a:r>
            <a:r>
              <a:rPr b="1" lang="es" sz="1400">
                <a:solidFill>
                  <a:schemeClr val="dk1"/>
                </a:solidFill>
              </a:rPr>
              <a:t>palabras reservadas</a:t>
            </a:r>
            <a:r>
              <a:rPr lang="es" sz="1400">
                <a:solidFill>
                  <a:schemeClr val="dk1"/>
                </a:solidFill>
              </a:rPr>
              <a:t> del lenguaje. </a:t>
            </a:r>
            <a:endParaRPr sz="1400">
              <a:solidFill>
                <a:schemeClr val="dk1"/>
              </a:solidFill>
            </a:endParaRPr>
          </a:p>
          <a:p>
            <a:pPr indent="-317500" lvl="0" marL="457200" rtl="0" algn="l">
              <a:lnSpc>
                <a:spcPct val="100000"/>
              </a:lnSpc>
              <a:spcBef>
                <a:spcPts val="1200"/>
              </a:spcBef>
              <a:spcAft>
                <a:spcPts val="0"/>
              </a:spcAft>
              <a:buSzPts val="1400"/>
              <a:buChar char="●"/>
            </a:pPr>
            <a:r>
              <a:rPr lang="es" sz="1400"/>
              <a:t>Representadas en color naranja.</a:t>
            </a:r>
            <a:endParaRPr sz="1400"/>
          </a:p>
          <a:p>
            <a:pPr indent="-317500" lvl="0" marL="457200" rtl="0" algn="l">
              <a:lnSpc>
                <a:spcPct val="100000"/>
              </a:lnSpc>
              <a:spcBef>
                <a:spcPts val="0"/>
              </a:spcBef>
              <a:spcAft>
                <a:spcPts val="0"/>
              </a:spcAft>
              <a:buSzPts val="1400"/>
              <a:buChar char="●"/>
            </a:pPr>
            <a:r>
              <a:rPr lang="es" sz="1400"/>
              <a:t>Indican a Kotlin ciertas acciones que debe realizar. En este caso: </a:t>
            </a:r>
            <a:endParaRPr sz="1400"/>
          </a:p>
          <a:p>
            <a:pPr indent="-317500" lvl="1" marL="914400" rtl="0" algn="l">
              <a:lnSpc>
                <a:spcPct val="100000"/>
              </a:lnSpc>
              <a:spcBef>
                <a:spcPts val="0"/>
              </a:spcBef>
              <a:spcAft>
                <a:spcPts val="0"/>
              </a:spcAft>
              <a:buSzPts val="1400"/>
              <a:buChar char="○"/>
            </a:pPr>
            <a:r>
              <a:rPr lang="es" sz="1200">
                <a:solidFill>
                  <a:srgbClr val="CC7832"/>
                </a:solidFill>
                <a:highlight>
                  <a:srgbClr val="2B2B2B"/>
                </a:highlight>
                <a:latin typeface="Courier New"/>
                <a:ea typeface="Courier New"/>
                <a:cs typeface="Courier New"/>
                <a:sym typeface="Courier New"/>
              </a:rPr>
              <a:t>var</a:t>
            </a:r>
            <a:r>
              <a:rPr lang="es"/>
              <a:t> indica que se debe reservar un espacio de memoria que podrá ser modificado posteriormente.</a:t>
            </a:r>
            <a:endParaRPr/>
          </a:p>
          <a:p>
            <a:pPr indent="-317500" lvl="1" marL="914400" rtl="0" algn="l">
              <a:lnSpc>
                <a:spcPct val="100000"/>
              </a:lnSpc>
              <a:spcBef>
                <a:spcPts val="0"/>
              </a:spcBef>
              <a:spcAft>
                <a:spcPts val="0"/>
              </a:spcAft>
              <a:buSzPts val="1400"/>
              <a:buChar char="○"/>
            </a:pPr>
            <a:r>
              <a:rPr lang="es" sz="1200">
                <a:solidFill>
                  <a:srgbClr val="CC7832"/>
                </a:solidFill>
                <a:highlight>
                  <a:srgbClr val="2B2B2B"/>
                </a:highlight>
                <a:latin typeface="Courier New"/>
                <a:ea typeface="Courier New"/>
                <a:cs typeface="Courier New"/>
                <a:sym typeface="Courier New"/>
              </a:rPr>
              <a:t>val</a:t>
            </a:r>
            <a:r>
              <a:rPr lang="es"/>
              <a:t> indica que se debe reservar un espacio de memoria que </a:t>
            </a:r>
            <a:r>
              <a:rPr b="1" lang="es"/>
              <a:t>no </a:t>
            </a:r>
            <a:r>
              <a:rPr lang="es"/>
              <a:t>podrá ser modificado posteriormente.</a:t>
            </a:r>
            <a:endParaRPr/>
          </a:p>
          <a:p>
            <a:pPr indent="-317500" lvl="0" marL="457200" rtl="0" algn="l">
              <a:lnSpc>
                <a:spcPct val="100000"/>
              </a:lnSpc>
              <a:spcBef>
                <a:spcPts val="0"/>
              </a:spcBef>
              <a:spcAft>
                <a:spcPts val="0"/>
              </a:spcAft>
              <a:buSzPts val="1400"/>
              <a:buChar char="●"/>
            </a:pPr>
            <a:r>
              <a:rPr lang="es" sz="1400" u="sng">
                <a:solidFill>
                  <a:schemeClr val="hlink"/>
                </a:solidFill>
                <a:hlinkClick r:id="rId3"/>
              </a:rPr>
              <a:t>Lista completa de palabras reservadas</a:t>
            </a:r>
            <a:endParaRPr sz="1400"/>
          </a:p>
          <a:p>
            <a:pPr indent="0" lvl="0" marL="0" rtl="0" algn="l">
              <a:spcBef>
                <a:spcPts val="1200"/>
              </a:spcBef>
              <a:spcAft>
                <a:spcPts val="1200"/>
              </a:spcAft>
              <a:buNone/>
            </a:pPr>
            <a:r>
              <a:t/>
            </a:r>
            <a:endParaRPr sz="1100">
              <a:solidFill>
                <a:srgbClr val="CC7832"/>
              </a:solidFill>
              <a:highlight>
                <a:srgbClr val="2B2B2B"/>
              </a:highlight>
              <a:latin typeface="Courier New"/>
              <a:ea typeface="Courier New"/>
              <a:cs typeface="Courier New"/>
              <a:sym typeface="Courier New"/>
            </a:endParaRPr>
          </a:p>
        </p:txBody>
      </p:sp>
      <p:sp>
        <p:nvSpPr>
          <p:cNvPr id="255" name="Google Shape;255;p44"/>
          <p:cNvSpPr txBox="1"/>
          <p:nvPr>
            <p:ph idx="4294967295" type="body"/>
          </p:nvPr>
        </p:nvSpPr>
        <p:spPr>
          <a:xfrm>
            <a:off x="311700" y="4114800"/>
            <a:ext cx="8520600" cy="759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s" sz="1000"/>
              <a:t>¡</a:t>
            </a:r>
            <a:r>
              <a:rPr lang="es" sz="1000"/>
              <a:t>No pueden usarse como nombres de variables!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¿Qué compone una variable?</a:t>
            </a:r>
            <a:endParaRPr/>
          </a:p>
        </p:txBody>
      </p:sp>
      <p:sp>
        <p:nvSpPr>
          <p:cNvPr id="261" name="Google Shape;261;p45"/>
          <p:cNvSpPr txBox="1"/>
          <p:nvPr>
            <p:ph idx="4294967295" type="body"/>
          </p:nvPr>
        </p:nvSpPr>
        <p:spPr>
          <a:xfrm>
            <a:off x="311700" y="1122525"/>
            <a:ext cx="41514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s" sz="1400"/>
              <a:t>Nombre</a:t>
            </a:r>
            <a:r>
              <a:rPr b="1" lang="es"/>
              <a:t>:</a:t>
            </a:r>
            <a:endParaRPr b="1"/>
          </a:p>
          <a:p>
            <a:pPr indent="-317500" lvl="0" marL="457200" rtl="0" algn="l">
              <a:lnSpc>
                <a:spcPct val="100000"/>
              </a:lnSpc>
              <a:spcBef>
                <a:spcPts val="1200"/>
              </a:spcBef>
              <a:spcAft>
                <a:spcPts val="0"/>
              </a:spcAft>
              <a:buSzPts val="1400"/>
              <a:buChar char="●"/>
            </a:pPr>
            <a:r>
              <a:rPr lang="es" sz="1400"/>
              <a:t>Identificador </a:t>
            </a:r>
            <a:r>
              <a:rPr lang="es" sz="1400"/>
              <a:t>único de tu variable.</a:t>
            </a:r>
            <a:endParaRPr sz="1400"/>
          </a:p>
          <a:p>
            <a:pPr indent="0" lvl="0" marL="0" rtl="0" algn="l">
              <a:lnSpc>
                <a:spcPct val="100000"/>
              </a:lnSpc>
              <a:spcBef>
                <a:spcPts val="1200"/>
              </a:spcBef>
              <a:spcAft>
                <a:spcPts val="0"/>
              </a:spcAft>
              <a:buNone/>
            </a:pPr>
            <a:r>
              <a:rPr b="1" lang="es" sz="1400"/>
              <a:t>Referencia:</a:t>
            </a:r>
            <a:endParaRPr b="1" sz="1400"/>
          </a:p>
          <a:p>
            <a:pPr indent="-317500" lvl="0" marL="457200" rtl="0" algn="l">
              <a:lnSpc>
                <a:spcPct val="100000"/>
              </a:lnSpc>
              <a:spcBef>
                <a:spcPts val="1200"/>
              </a:spcBef>
              <a:spcAft>
                <a:spcPts val="0"/>
              </a:spcAft>
              <a:buSzPts val="1400"/>
              <a:buChar char="●"/>
            </a:pPr>
            <a:r>
              <a:rPr lang="es" sz="1400"/>
              <a:t>Posición de la memoria donde se aloja el valor.</a:t>
            </a:r>
            <a:endParaRPr sz="1400"/>
          </a:p>
          <a:p>
            <a:pPr indent="0" lvl="0" marL="0" rtl="0" algn="l">
              <a:lnSpc>
                <a:spcPct val="100000"/>
              </a:lnSpc>
              <a:spcBef>
                <a:spcPts val="1200"/>
              </a:spcBef>
              <a:spcAft>
                <a:spcPts val="0"/>
              </a:spcAft>
              <a:buNone/>
            </a:pPr>
            <a:r>
              <a:rPr b="1" lang="es" sz="1400"/>
              <a:t>Valor:</a:t>
            </a:r>
            <a:endParaRPr b="1" sz="1400"/>
          </a:p>
          <a:p>
            <a:pPr indent="-317500" lvl="0" marL="457200" rtl="0" algn="l">
              <a:lnSpc>
                <a:spcPct val="100000"/>
              </a:lnSpc>
              <a:spcBef>
                <a:spcPts val="1200"/>
              </a:spcBef>
              <a:spcAft>
                <a:spcPts val="0"/>
              </a:spcAft>
              <a:buSzPts val="1400"/>
              <a:buChar char="●"/>
            </a:pPr>
            <a:r>
              <a:rPr lang="es" sz="1400"/>
              <a:t>Contenido de la variable.</a:t>
            </a:r>
            <a:endParaRPr sz="1400"/>
          </a:p>
          <a:p>
            <a:pPr indent="0" lvl="0" marL="0" rtl="0" algn="l">
              <a:lnSpc>
                <a:spcPct val="100000"/>
              </a:lnSpc>
              <a:spcBef>
                <a:spcPts val="1200"/>
              </a:spcBef>
              <a:spcAft>
                <a:spcPts val="0"/>
              </a:spcAft>
              <a:buNone/>
            </a:pPr>
            <a:r>
              <a:rPr b="1" lang="es" sz="1400"/>
              <a:t>Tipo:</a:t>
            </a:r>
            <a:endParaRPr b="1" sz="1400"/>
          </a:p>
          <a:p>
            <a:pPr indent="-317500" lvl="0" marL="457200" rtl="0" algn="l">
              <a:lnSpc>
                <a:spcPct val="100000"/>
              </a:lnSpc>
              <a:spcBef>
                <a:spcPts val="1200"/>
              </a:spcBef>
              <a:spcAft>
                <a:spcPts val="0"/>
              </a:spcAft>
              <a:buSzPts val="1400"/>
              <a:buChar char="●"/>
            </a:pPr>
            <a:r>
              <a:rPr lang="es" sz="1400"/>
              <a:t>Conjunto de </a:t>
            </a:r>
            <a:r>
              <a:rPr lang="es" sz="1400"/>
              <a:t>características</a:t>
            </a:r>
            <a:r>
              <a:rPr lang="es" sz="1400"/>
              <a:t> que debe cumplir el valor.</a:t>
            </a:r>
            <a:endParaRPr sz="1400"/>
          </a:p>
        </p:txBody>
      </p:sp>
      <p:sp>
        <p:nvSpPr>
          <p:cNvPr id="262" name="Google Shape;262;p45"/>
          <p:cNvSpPr txBox="1"/>
          <p:nvPr>
            <p:ph idx="4294967295" type="body"/>
          </p:nvPr>
        </p:nvSpPr>
        <p:spPr>
          <a:xfrm>
            <a:off x="4375575" y="1122525"/>
            <a:ext cx="44568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s" sz="1400"/>
              <a:t>Ejemplo:</a:t>
            </a:r>
            <a:r>
              <a:rPr b="1" lang="es"/>
              <a:t> </a:t>
            </a:r>
            <a:r>
              <a:rPr lang="es" sz="1200">
                <a:solidFill>
                  <a:srgbClr val="CC7832"/>
                </a:solidFill>
                <a:highlight>
                  <a:srgbClr val="2B2B2B"/>
                </a:highlight>
                <a:latin typeface="Courier New"/>
                <a:ea typeface="Courier New"/>
                <a:cs typeface="Courier New"/>
                <a:sym typeface="Courier New"/>
              </a:rPr>
              <a:t>var </a:t>
            </a:r>
            <a:r>
              <a:rPr lang="es" sz="1200">
                <a:solidFill>
                  <a:srgbClr val="1C8C92"/>
                </a:solidFill>
                <a:highlight>
                  <a:srgbClr val="2B2B2B"/>
                </a:highlight>
                <a:latin typeface="Courier New"/>
                <a:ea typeface="Courier New"/>
                <a:cs typeface="Courier New"/>
                <a:sym typeface="Courier New"/>
              </a:rPr>
              <a:t>textVariable </a:t>
            </a:r>
            <a:r>
              <a:rPr lang="es" sz="1200">
                <a:solidFill>
                  <a:srgbClr val="A9B7C6"/>
                </a:solidFill>
                <a:highlight>
                  <a:srgbClr val="2B2B2B"/>
                </a:highlight>
                <a:latin typeface="Courier New"/>
                <a:ea typeface="Courier New"/>
                <a:cs typeface="Courier New"/>
                <a:sym typeface="Courier New"/>
              </a:rPr>
              <a:t>= </a:t>
            </a:r>
            <a:r>
              <a:rPr lang="es" sz="1200">
                <a:solidFill>
                  <a:srgbClr val="6A8759"/>
                </a:solidFill>
                <a:highlight>
                  <a:srgbClr val="2B2B2B"/>
                </a:highlight>
                <a:latin typeface="Courier New"/>
                <a:ea typeface="Courier New"/>
                <a:cs typeface="Courier New"/>
                <a:sym typeface="Courier New"/>
              </a:rPr>
              <a:t>"Soy una variable"</a:t>
            </a:r>
            <a:endParaRPr sz="1200">
              <a:solidFill>
                <a:srgbClr val="6A8759"/>
              </a:solidFill>
              <a:highlight>
                <a:srgbClr val="2B2B2B"/>
              </a:highlight>
              <a:latin typeface="Courier New"/>
              <a:ea typeface="Courier New"/>
              <a:cs typeface="Courier New"/>
              <a:sym typeface="Courier New"/>
            </a:endParaRPr>
          </a:p>
          <a:p>
            <a:pPr indent="0" lvl="0" marL="0" rtl="0" algn="l">
              <a:lnSpc>
                <a:spcPct val="100000"/>
              </a:lnSpc>
              <a:spcBef>
                <a:spcPts val="1200"/>
              </a:spcBef>
              <a:spcAft>
                <a:spcPts val="0"/>
              </a:spcAft>
              <a:buNone/>
            </a:pPr>
            <a:r>
              <a:t/>
            </a:r>
            <a:endParaRPr b="1"/>
          </a:p>
          <a:p>
            <a:pPr indent="0" lvl="0" marL="0" rtl="0" algn="l">
              <a:lnSpc>
                <a:spcPct val="100000"/>
              </a:lnSpc>
              <a:spcBef>
                <a:spcPts val="1200"/>
              </a:spcBef>
              <a:spcAft>
                <a:spcPts val="0"/>
              </a:spcAft>
              <a:buNone/>
            </a:pPr>
            <a:r>
              <a:rPr lang="es" sz="1400"/>
              <a:t>Nombre</a:t>
            </a:r>
            <a:r>
              <a:rPr lang="es" sz="1400"/>
              <a:t>:</a:t>
            </a:r>
            <a:r>
              <a:rPr lang="es"/>
              <a:t> </a:t>
            </a:r>
            <a:r>
              <a:rPr lang="es" sz="1200">
                <a:solidFill>
                  <a:srgbClr val="1C8C92"/>
                </a:solidFill>
                <a:highlight>
                  <a:srgbClr val="2B2B2B"/>
                </a:highlight>
                <a:latin typeface="Courier New"/>
                <a:ea typeface="Courier New"/>
                <a:cs typeface="Courier New"/>
                <a:sym typeface="Courier New"/>
              </a:rPr>
              <a:t>textVariable</a:t>
            </a:r>
            <a:r>
              <a:rPr lang="es" sz="1100">
                <a:solidFill>
                  <a:srgbClr val="1C8C92"/>
                </a:solidFill>
                <a:highlight>
                  <a:srgbClr val="2B2B2B"/>
                </a:highlight>
                <a:latin typeface="Courier New"/>
                <a:ea typeface="Courier New"/>
                <a:cs typeface="Courier New"/>
                <a:sym typeface="Courier New"/>
              </a:rPr>
              <a:t> </a:t>
            </a:r>
            <a:endParaRPr/>
          </a:p>
          <a:p>
            <a:pPr indent="0" lvl="0" marL="0" rtl="0" algn="l">
              <a:lnSpc>
                <a:spcPct val="100000"/>
              </a:lnSpc>
              <a:spcBef>
                <a:spcPts val="1200"/>
              </a:spcBef>
              <a:spcAft>
                <a:spcPts val="0"/>
              </a:spcAft>
              <a:buNone/>
            </a:pPr>
            <a:r>
              <a:rPr lang="es" sz="1400"/>
              <a:t>Referencia:</a:t>
            </a:r>
            <a:r>
              <a:rPr lang="es"/>
              <a:t> </a:t>
            </a:r>
            <a:endParaRPr sz="1400"/>
          </a:p>
          <a:p>
            <a:pPr indent="0" lvl="0" marL="0" rtl="0" algn="l">
              <a:lnSpc>
                <a:spcPct val="100000"/>
              </a:lnSpc>
              <a:spcBef>
                <a:spcPts val="1200"/>
              </a:spcBef>
              <a:spcAft>
                <a:spcPts val="0"/>
              </a:spcAft>
              <a:buNone/>
            </a:pPr>
            <a:r>
              <a:rPr lang="es" sz="1400"/>
              <a:t>Valor:</a:t>
            </a:r>
            <a:r>
              <a:rPr lang="es"/>
              <a:t> </a:t>
            </a:r>
            <a:r>
              <a:rPr lang="es" sz="1200">
                <a:solidFill>
                  <a:srgbClr val="6A8759"/>
                </a:solidFill>
                <a:highlight>
                  <a:srgbClr val="2B2B2B"/>
                </a:highlight>
                <a:latin typeface="Courier New"/>
                <a:ea typeface="Courier New"/>
                <a:cs typeface="Courier New"/>
                <a:sym typeface="Courier New"/>
              </a:rPr>
              <a:t>"Soy una variable"</a:t>
            </a:r>
            <a:endParaRPr sz="1200"/>
          </a:p>
          <a:p>
            <a:pPr indent="0" lvl="0" marL="0" rtl="0" algn="l">
              <a:lnSpc>
                <a:spcPct val="100000"/>
              </a:lnSpc>
              <a:spcBef>
                <a:spcPts val="1200"/>
              </a:spcBef>
              <a:spcAft>
                <a:spcPts val="1200"/>
              </a:spcAft>
              <a:buNone/>
            </a:pPr>
            <a:r>
              <a:rPr lang="es" sz="1400"/>
              <a:t>Tipo:</a:t>
            </a:r>
            <a:r>
              <a:rPr lang="es"/>
              <a:t> </a:t>
            </a:r>
            <a:endParaRPr sz="1500"/>
          </a:p>
        </p:txBody>
      </p:sp>
      <p:grpSp>
        <p:nvGrpSpPr>
          <p:cNvPr id="263" name="Google Shape;263;p45"/>
          <p:cNvGrpSpPr/>
          <p:nvPr/>
        </p:nvGrpSpPr>
        <p:grpSpPr>
          <a:xfrm>
            <a:off x="5093425" y="2226088"/>
            <a:ext cx="2684875" cy="1343417"/>
            <a:chOff x="5112600" y="2485500"/>
            <a:chExt cx="2684875" cy="1343417"/>
          </a:xfrm>
        </p:grpSpPr>
        <p:pic>
          <p:nvPicPr>
            <p:cNvPr id="264" name="Google Shape;264;p45"/>
            <p:cNvPicPr preferRelativeResize="0"/>
            <p:nvPr/>
          </p:nvPicPr>
          <p:blipFill>
            <a:blip r:embed="rId3">
              <a:alphaModFix/>
            </a:blip>
            <a:stretch>
              <a:fillRect/>
            </a:stretch>
          </p:blipFill>
          <p:spPr>
            <a:xfrm>
              <a:off x="5656650" y="2485500"/>
              <a:ext cx="1313015" cy="299775"/>
            </a:xfrm>
            <a:prstGeom prst="rect">
              <a:avLst/>
            </a:prstGeom>
            <a:noFill/>
            <a:ln>
              <a:noFill/>
            </a:ln>
          </p:spPr>
        </p:pic>
        <p:pic>
          <p:nvPicPr>
            <p:cNvPr id="265" name="Google Shape;265;p45"/>
            <p:cNvPicPr preferRelativeResize="0"/>
            <p:nvPr/>
          </p:nvPicPr>
          <p:blipFill>
            <a:blip r:embed="rId4">
              <a:alphaModFix/>
            </a:blip>
            <a:stretch>
              <a:fillRect/>
            </a:stretch>
          </p:blipFill>
          <p:spPr>
            <a:xfrm>
              <a:off x="5112600" y="3364367"/>
              <a:ext cx="2684875" cy="4645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Introducción</a:t>
            </a:r>
            <a:br>
              <a:rPr lang="es" sz="3000"/>
            </a:br>
            <a:r>
              <a:rPr lang="es" sz="3000"/>
              <a:t>Kotlin </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6"/>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Nombre</a:t>
            </a:r>
            <a:endParaRPr/>
          </a:p>
        </p:txBody>
      </p:sp>
      <p:sp>
        <p:nvSpPr>
          <p:cNvPr id="271" name="Google Shape;271;p46"/>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Únicos dentro de un mismo contexto. Deben escribirse en formato lowerCamelCase:</a:t>
            </a:r>
            <a:endParaRPr sz="1400"/>
          </a:p>
          <a:p>
            <a:pPr indent="-317500" lvl="0" marL="457200" rtl="0" algn="l">
              <a:spcBef>
                <a:spcPts val="1200"/>
              </a:spcBef>
              <a:spcAft>
                <a:spcPts val="0"/>
              </a:spcAft>
              <a:buSzPts val="1400"/>
              <a:buChar char="●"/>
            </a:pPr>
            <a:r>
              <a:rPr lang="es" sz="1400"/>
              <a:t>Empiezan por una letra minúscula.</a:t>
            </a:r>
            <a:endParaRPr sz="1400"/>
          </a:p>
          <a:p>
            <a:pPr indent="-317500" lvl="0" marL="457200" rtl="0" algn="l">
              <a:spcBef>
                <a:spcPts val="0"/>
              </a:spcBef>
              <a:spcAft>
                <a:spcPts val="0"/>
              </a:spcAft>
              <a:buSzPts val="1400"/>
              <a:buChar char="●"/>
            </a:pPr>
            <a:r>
              <a:rPr lang="es" sz="1400"/>
              <a:t>Si al lenguaje natural se compone de varias palabras, la segunda palabra empieza por </a:t>
            </a:r>
            <a:r>
              <a:rPr lang="es" sz="1400"/>
              <a:t>mayúscula</a:t>
            </a:r>
            <a:r>
              <a:rPr lang="es" sz="1400"/>
              <a:t>.</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Valor</a:t>
            </a:r>
            <a:endParaRPr/>
          </a:p>
        </p:txBody>
      </p:sp>
      <p:sp>
        <p:nvSpPr>
          <p:cNvPr id="277" name="Google Shape;277;p47"/>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Es el contenido de la variable, a lo que apunta la </a:t>
            </a:r>
            <a:r>
              <a:rPr b="1" lang="es" sz="1500"/>
              <a:t>Referencia</a:t>
            </a:r>
            <a:r>
              <a:rPr lang="es" sz="1500"/>
              <a:t>. Los valores aceptables vienen delimitados por el </a:t>
            </a:r>
            <a:r>
              <a:rPr b="1" lang="es" sz="1500"/>
              <a:t>Tipo.</a:t>
            </a:r>
            <a:br>
              <a:rPr b="1" lang="es" sz="1500"/>
            </a:br>
            <a:r>
              <a:rPr lang="es" sz="1500"/>
              <a:t>Hay innumerables formas de organizar estos valores. Pueden ser:</a:t>
            </a:r>
            <a:endParaRPr sz="1500"/>
          </a:p>
          <a:p>
            <a:pPr indent="-323850" lvl="0" marL="457200" rtl="0" algn="l">
              <a:spcBef>
                <a:spcPts val="1200"/>
              </a:spcBef>
              <a:spcAft>
                <a:spcPts val="0"/>
              </a:spcAft>
              <a:buSzPts val="1500"/>
              <a:buChar char="●"/>
            </a:pPr>
            <a:r>
              <a:rPr lang="es" sz="1500"/>
              <a:t>Rango fijo: Siempre ocupan lo mismo. Ejemplo:</a:t>
            </a:r>
            <a:endParaRPr sz="1500"/>
          </a:p>
          <a:p>
            <a:pPr indent="-307975" lvl="1" marL="914400" rtl="0" algn="l">
              <a:spcBef>
                <a:spcPts val="0"/>
              </a:spcBef>
              <a:spcAft>
                <a:spcPts val="0"/>
              </a:spcAft>
              <a:buSzPts val="1250"/>
              <a:buChar char="○"/>
            </a:pPr>
            <a:r>
              <a:rPr lang="es" sz="1250">
                <a:solidFill>
                  <a:srgbClr val="CC7832"/>
                </a:solidFill>
                <a:highlight>
                  <a:srgbClr val="2B2B2B"/>
                </a:highlight>
                <a:latin typeface="Courier New"/>
                <a:ea typeface="Courier New"/>
                <a:cs typeface="Courier New"/>
                <a:sym typeface="Courier New"/>
              </a:rPr>
              <a:t>var </a:t>
            </a:r>
            <a:r>
              <a:rPr lang="es" sz="1250">
                <a:solidFill>
                  <a:srgbClr val="1C8C92"/>
                </a:solidFill>
                <a:highlight>
                  <a:srgbClr val="2B2B2B"/>
                </a:highlight>
                <a:latin typeface="Courier New"/>
                <a:ea typeface="Courier New"/>
                <a:cs typeface="Courier New"/>
                <a:sym typeface="Courier New"/>
              </a:rPr>
              <a:t>integerNumber </a:t>
            </a:r>
            <a:r>
              <a:rPr lang="es" sz="1250">
                <a:solidFill>
                  <a:srgbClr val="A9B7C6"/>
                </a:solidFill>
                <a:highlight>
                  <a:srgbClr val="2B2B2B"/>
                </a:highlight>
                <a:latin typeface="Courier New"/>
                <a:ea typeface="Courier New"/>
                <a:cs typeface="Courier New"/>
                <a:sym typeface="Courier New"/>
              </a:rPr>
              <a:t>= </a:t>
            </a:r>
            <a:r>
              <a:rPr lang="es" sz="1250">
                <a:solidFill>
                  <a:srgbClr val="6897BB"/>
                </a:solidFill>
                <a:highlight>
                  <a:srgbClr val="2B2B2B"/>
                </a:highlight>
                <a:latin typeface="Courier New"/>
                <a:ea typeface="Courier New"/>
                <a:cs typeface="Courier New"/>
                <a:sym typeface="Courier New"/>
              </a:rPr>
              <a:t>5</a:t>
            </a:r>
            <a:endParaRPr sz="1250"/>
          </a:p>
          <a:p>
            <a:pPr indent="-323850" lvl="1" marL="914400" rtl="0" algn="l">
              <a:spcBef>
                <a:spcPts val="0"/>
              </a:spcBef>
              <a:spcAft>
                <a:spcPts val="0"/>
              </a:spcAft>
              <a:buSzPts val="1500"/>
              <a:buChar char="○"/>
            </a:pPr>
            <a:r>
              <a:rPr lang="es" sz="1500"/>
              <a:t>Permite valores que van desde -2.147.483.647 a 2.147.483.647.</a:t>
            </a:r>
            <a:endParaRPr sz="1500"/>
          </a:p>
          <a:p>
            <a:pPr indent="-323850" lvl="1" marL="914400" rtl="0" algn="l">
              <a:spcBef>
                <a:spcPts val="0"/>
              </a:spcBef>
              <a:spcAft>
                <a:spcPts val="0"/>
              </a:spcAft>
              <a:buSzPts val="1500"/>
              <a:buChar char="○"/>
            </a:pPr>
            <a:r>
              <a:rPr lang="es" sz="1500"/>
              <a:t>Ocupa siempre lo mismo.</a:t>
            </a:r>
            <a:br>
              <a:rPr lang="es" sz="1500"/>
            </a:br>
            <a:endParaRPr sz="1500"/>
          </a:p>
          <a:p>
            <a:pPr indent="-323850" lvl="0" marL="457200" rtl="0" algn="l">
              <a:spcBef>
                <a:spcPts val="0"/>
              </a:spcBef>
              <a:spcAft>
                <a:spcPts val="0"/>
              </a:spcAft>
              <a:buSzPts val="1500"/>
              <a:buChar char="●"/>
            </a:pPr>
            <a:r>
              <a:rPr lang="es" sz="1500"/>
              <a:t>Rango variable: Tamaño variante. Ejemplo:</a:t>
            </a:r>
            <a:endParaRPr sz="1500"/>
          </a:p>
          <a:p>
            <a:pPr indent="-323850" lvl="1" marL="914400" rtl="0" algn="l">
              <a:spcBef>
                <a:spcPts val="0"/>
              </a:spcBef>
              <a:spcAft>
                <a:spcPts val="0"/>
              </a:spcAft>
              <a:buSzPts val="1500"/>
              <a:buChar char="○"/>
            </a:pPr>
            <a:r>
              <a:rPr lang="es" sz="1500">
                <a:solidFill>
                  <a:srgbClr val="CC7832"/>
                </a:solidFill>
                <a:highlight>
                  <a:srgbClr val="2B2B2B"/>
                </a:highlight>
                <a:latin typeface="Courier New"/>
                <a:ea typeface="Courier New"/>
                <a:cs typeface="Courier New"/>
                <a:sym typeface="Courier New"/>
              </a:rPr>
              <a:t>var </a:t>
            </a:r>
            <a:r>
              <a:rPr lang="es" sz="1500">
                <a:solidFill>
                  <a:srgbClr val="1C8C92"/>
                </a:solidFill>
                <a:highlight>
                  <a:srgbClr val="2B2B2B"/>
                </a:highlight>
                <a:latin typeface="Courier New"/>
                <a:ea typeface="Courier New"/>
                <a:cs typeface="Courier New"/>
                <a:sym typeface="Courier New"/>
              </a:rPr>
              <a:t>textVariable </a:t>
            </a:r>
            <a:r>
              <a:rPr lang="es" sz="1500">
                <a:solidFill>
                  <a:srgbClr val="A9B7C6"/>
                </a:solidFill>
                <a:highlight>
                  <a:srgbClr val="2B2B2B"/>
                </a:highlight>
                <a:latin typeface="Courier New"/>
                <a:ea typeface="Courier New"/>
                <a:cs typeface="Courier New"/>
                <a:sym typeface="Courier New"/>
              </a:rPr>
              <a:t>= </a:t>
            </a:r>
            <a:r>
              <a:rPr lang="es" sz="1500">
                <a:solidFill>
                  <a:srgbClr val="6A8759"/>
                </a:solidFill>
                <a:highlight>
                  <a:srgbClr val="2B2B2B"/>
                </a:highlight>
                <a:latin typeface="Courier New"/>
                <a:ea typeface="Courier New"/>
                <a:cs typeface="Courier New"/>
                <a:sym typeface="Courier New"/>
              </a:rPr>
              <a:t>"Soy una variable"</a:t>
            </a:r>
            <a:endParaRPr sz="1500">
              <a:solidFill>
                <a:srgbClr val="6A8759"/>
              </a:solidFill>
              <a:highlight>
                <a:srgbClr val="2B2B2B"/>
              </a:highlight>
              <a:latin typeface="Courier New"/>
              <a:ea typeface="Courier New"/>
              <a:cs typeface="Courier New"/>
              <a:sym typeface="Courier New"/>
            </a:endParaRPr>
          </a:p>
          <a:p>
            <a:pPr indent="-323850" lvl="1" marL="914400" rtl="0" algn="l">
              <a:spcBef>
                <a:spcPts val="0"/>
              </a:spcBef>
              <a:spcAft>
                <a:spcPts val="0"/>
              </a:spcAft>
              <a:buSzPts val="1500"/>
              <a:buChar char="○"/>
            </a:pPr>
            <a:r>
              <a:rPr lang="es" sz="1500">
                <a:solidFill>
                  <a:srgbClr val="CC7832"/>
                </a:solidFill>
                <a:highlight>
                  <a:srgbClr val="2B2B2B"/>
                </a:highlight>
                <a:latin typeface="Courier New"/>
                <a:ea typeface="Courier New"/>
                <a:cs typeface="Courier New"/>
                <a:sym typeface="Courier New"/>
              </a:rPr>
              <a:t>var </a:t>
            </a:r>
            <a:r>
              <a:rPr lang="es" sz="1500">
                <a:solidFill>
                  <a:srgbClr val="1C8C92"/>
                </a:solidFill>
                <a:highlight>
                  <a:srgbClr val="2B2B2B"/>
                </a:highlight>
                <a:latin typeface="Courier New"/>
                <a:ea typeface="Courier New"/>
                <a:cs typeface="Courier New"/>
                <a:sym typeface="Courier New"/>
              </a:rPr>
              <a:t>textOtraVariable </a:t>
            </a:r>
            <a:r>
              <a:rPr lang="es" sz="1500">
                <a:solidFill>
                  <a:srgbClr val="A9B7C6"/>
                </a:solidFill>
                <a:highlight>
                  <a:srgbClr val="2B2B2B"/>
                </a:highlight>
                <a:latin typeface="Courier New"/>
                <a:ea typeface="Courier New"/>
                <a:cs typeface="Courier New"/>
                <a:sym typeface="Courier New"/>
              </a:rPr>
              <a:t>= </a:t>
            </a:r>
            <a:r>
              <a:rPr lang="es" sz="1500">
                <a:solidFill>
                  <a:srgbClr val="6A8759"/>
                </a:solidFill>
                <a:highlight>
                  <a:srgbClr val="2B2B2B"/>
                </a:highlight>
                <a:latin typeface="Courier New"/>
                <a:ea typeface="Courier New"/>
                <a:cs typeface="Courier New"/>
                <a:sym typeface="Courier New"/>
              </a:rPr>
              <a:t>"Soy una variable más larga"</a:t>
            </a:r>
            <a:endParaRPr sz="1500">
              <a:solidFill>
                <a:srgbClr val="6A8759"/>
              </a:solidFill>
              <a:highlight>
                <a:srgbClr val="2B2B2B"/>
              </a:highlight>
              <a:latin typeface="Courier New"/>
              <a:ea typeface="Courier New"/>
              <a:cs typeface="Courier New"/>
              <a:sym typeface="Courier New"/>
            </a:endParaRPr>
          </a:p>
          <a:p>
            <a:pPr indent="-323850" lvl="1" marL="914400" rtl="0" algn="l">
              <a:spcBef>
                <a:spcPts val="0"/>
              </a:spcBef>
              <a:spcAft>
                <a:spcPts val="0"/>
              </a:spcAft>
              <a:buSzPts val="1500"/>
              <a:buChar char="○"/>
            </a:pPr>
            <a:r>
              <a:rPr lang="es" sz="1500"/>
              <a:t>Ambas variables tienen tamaños distintos.</a:t>
            </a:r>
            <a:endParaRPr sz="1500"/>
          </a:p>
          <a:p>
            <a:pPr indent="0" lvl="0" marL="91440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8"/>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Tipo</a:t>
            </a:r>
            <a:endParaRPr/>
          </a:p>
        </p:txBody>
      </p:sp>
      <p:sp>
        <p:nvSpPr>
          <p:cNvPr id="283" name="Google Shape;283;p48"/>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Indica la forma que tendrán los datos referenciados. </a:t>
            </a:r>
            <a:r>
              <a:rPr lang="es" sz="1400"/>
              <a:t>El Tipo de la variable:</a:t>
            </a:r>
            <a:endParaRPr sz="1400"/>
          </a:p>
          <a:p>
            <a:pPr indent="-317500" lvl="0" marL="457200" rtl="0" algn="l">
              <a:spcBef>
                <a:spcPts val="1200"/>
              </a:spcBef>
              <a:spcAft>
                <a:spcPts val="0"/>
              </a:spcAft>
              <a:buSzPts val="1400"/>
              <a:buChar char="●"/>
            </a:pPr>
            <a:r>
              <a:rPr lang="es" sz="1400"/>
              <a:t>P</a:t>
            </a:r>
            <a:r>
              <a:rPr lang="es" sz="1400"/>
              <a:t>ermite un rango de valores (excluyendo otros):</a:t>
            </a:r>
            <a:endParaRPr sz="1400"/>
          </a:p>
          <a:p>
            <a:pPr indent="0" lvl="0" marL="0" rtl="0" algn="l">
              <a:spcBef>
                <a:spcPts val="1200"/>
              </a:spcBef>
              <a:spcAft>
                <a:spcPts val="0"/>
              </a:spcAft>
              <a:buNone/>
            </a:pPr>
            <a:r>
              <a:t/>
            </a:r>
            <a:endParaRPr sz="1900"/>
          </a:p>
          <a:p>
            <a:pPr indent="-317500" lvl="0" marL="457200" rtl="0" algn="l">
              <a:spcBef>
                <a:spcPts val="1200"/>
              </a:spcBef>
              <a:spcAft>
                <a:spcPts val="0"/>
              </a:spcAft>
              <a:buSzPts val="1400"/>
              <a:buChar char="●"/>
            </a:pPr>
            <a:r>
              <a:rPr lang="es" sz="1400"/>
              <a:t>Delimita lo que una variable puede hacer (métodos) por defecto:</a:t>
            </a:r>
            <a:endParaRPr sz="1400"/>
          </a:p>
          <a:p>
            <a:pPr indent="0" lvl="0" marL="0" rtl="0" algn="l">
              <a:spcBef>
                <a:spcPts val="1200"/>
              </a:spcBef>
              <a:spcAft>
                <a:spcPts val="1200"/>
              </a:spcAft>
              <a:buNone/>
            </a:pPr>
            <a:r>
              <a:t/>
            </a:r>
            <a:endParaRPr/>
          </a:p>
        </p:txBody>
      </p:sp>
      <p:pic>
        <p:nvPicPr>
          <p:cNvPr id="284" name="Google Shape;284;p48"/>
          <p:cNvPicPr preferRelativeResize="0"/>
          <p:nvPr/>
        </p:nvPicPr>
        <p:blipFill>
          <a:blip r:embed="rId3">
            <a:alphaModFix/>
          </a:blip>
          <a:stretch>
            <a:fillRect/>
          </a:stretch>
        </p:blipFill>
        <p:spPr>
          <a:xfrm>
            <a:off x="4788245" y="1667125"/>
            <a:ext cx="3217524" cy="554275"/>
          </a:xfrm>
          <a:prstGeom prst="rect">
            <a:avLst/>
          </a:prstGeom>
          <a:noFill/>
          <a:ln>
            <a:noFill/>
          </a:ln>
        </p:spPr>
      </p:pic>
      <p:pic>
        <p:nvPicPr>
          <p:cNvPr id="285" name="Google Shape;285;p48"/>
          <p:cNvPicPr preferRelativeResize="0"/>
          <p:nvPr/>
        </p:nvPicPr>
        <p:blipFill>
          <a:blip r:embed="rId4">
            <a:alphaModFix/>
          </a:blip>
          <a:stretch>
            <a:fillRect/>
          </a:stretch>
        </p:blipFill>
        <p:spPr>
          <a:xfrm>
            <a:off x="2963237" y="2842025"/>
            <a:ext cx="3217525" cy="198164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Tipos Disponibles</a:t>
            </a:r>
            <a:endParaRPr/>
          </a:p>
        </p:txBody>
      </p:sp>
      <p:sp>
        <p:nvSpPr>
          <p:cNvPr id="291" name="Google Shape;291;p49"/>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200"/>
              <a:t>Existe un número i</a:t>
            </a:r>
            <a:r>
              <a:rPr lang="es" sz="1200"/>
              <a:t>limitado de Tipos, pero puedes crear tus propios tipos (lo veremos más adelante).</a:t>
            </a:r>
            <a:br>
              <a:rPr lang="es" sz="1200"/>
            </a:br>
            <a:br>
              <a:rPr lang="es" sz="1200"/>
            </a:br>
            <a:r>
              <a:rPr lang="es" sz="1200"/>
              <a:t>Los tipos básicos son:</a:t>
            </a:r>
            <a:endParaRPr sz="1200"/>
          </a:p>
          <a:p>
            <a:pPr indent="-304800" lvl="0" marL="457200" rtl="0" algn="l">
              <a:spcBef>
                <a:spcPts val="1200"/>
              </a:spcBef>
              <a:spcAft>
                <a:spcPts val="0"/>
              </a:spcAft>
              <a:buSzPts val="1200"/>
              <a:buChar char="●"/>
            </a:pPr>
            <a:r>
              <a:rPr lang="es" sz="1200"/>
              <a:t>Booleano:</a:t>
            </a:r>
            <a:endParaRPr sz="1200"/>
          </a:p>
          <a:p>
            <a:pPr indent="-304800" lvl="1" marL="914400" rtl="0" algn="l">
              <a:spcBef>
                <a:spcPts val="0"/>
              </a:spcBef>
              <a:spcAft>
                <a:spcPts val="0"/>
              </a:spcAft>
              <a:buSzPts val="1200"/>
              <a:buChar char="○"/>
            </a:pPr>
            <a:r>
              <a:rPr lang="es" sz="1200">
                <a:solidFill>
                  <a:srgbClr val="A9B7C6"/>
                </a:solidFill>
                <a:highlight>
                  <a:schemeClr val="dk2"/>
                </a:highlight>
                <a:latin typeface="Courier New"/>
                <a:ea typeface="Courier New"/>
                <a:cs typeface="Courier New"/>
                <a:sym typeface="Courier New"/>
              </a:rPr>
              <a:t>Boolean</a:t>
            </a:r>
            <a:r>
              <a:rPr lang="es" sz="1200"/>
              <a:t>.</a:t>
            </a:r>
            <a:endParaRPr sz="1200"/>
          </a:p>
          <a:p>
            <a:pPr indent="-304800" lvl="0" marL="457200" rtl="0" algn="l">
              <a:spcBef>
                <a:spcPts val="0"/>
              </a:spcBef>
              <a:spcAft>
                <a:spcPts val="0"/>
              </a:spcAft>
              <a:buSzPts val="1200"/>
              <a:buChar char="●"/>
            </a:pPr>
            <a:r>
              <a:rPr lang="es" sz="1200"/>
              <a:t>Cadena:</a:t>
            </a:r>
            <a:endParaRPr sz="1200"/>
          </a:p>
          <a:p>
            <a:pPr indent="-304800" lvl="1" marL="914400" rtl="0" algn="l">
              <a:spcBef>
                <a:spcPts val="0"/>
              </a:spcBef>
              <a:spcAft>
                <a:spcPts val="0"/>
              </a:spcAft>
              <a:buSzPts val="1200"/>
              <a:buChar char="○"/>
            </a:pPr>
            <a:r>
              <a:rPr lang="es" sz="1200">
                <a:solidFill>
                  <a:srgbClr val="A9B7C6"/>
                </a:solidFill>
                <a:highlight>
                  <a:schemeClr val="dk2"/>
                </a:highlight>
                <a:latin typeface="Courier New"/>
                <a:ea typeface="Courier New"/>
                <a:cs typeface="Courier New"/>
                <a:sym typeface="Courier New"/>
              </a:rPr>
              <a:t>String</a:t>
            </a:r>
            <a:r>
              <a:rPr lang="es" sz="1200"/>
              <a:t>.</a:t>
            </a:r>
            <a:endParaRPr sz="1200"/>
          </a:p>
          <a:p>
            <a:pPr indent="-304800" lvl="0" marL="457200" rtl="0" algn="l">
              <a:spcBef>
                <a:spcPts val="0"/>
              </a:spcBef>
              <a:spcAft>
                <a:spcPts val="0"/>
              </a:spcAft>
              <a:buSzPts val="1200"/>
              <a:buChar char="●"/>
            </a:pPr>
            <a:r>
              <a:rPr lang="es" sz="1200"/>
              <a:t>Números enteros:</a:t>
            </a:r>
            <a:endParaRPr sz="1200"/>
          </a:p>
          <a:p>
            <a:pPr indent="-304800" lvl="1" marL="914400" rtl="0" algn="l">
              <a:spcBef>
                <a:spcPts val="0"/>
              </a:spcBef>
              <a:spcAft>
                <a:spcPts val="0"/>
              </a:spcAft>
              <a:buSzPts val="1200"/>
              <a:buChar char="○"/>
            </a:pPr>
            <a:r>
              <a:rPr lang="es" sz="1200">
                <a:solidFill>
                  <a:srgbClr val="A9B7C6"/>
                </a:solidFill>
                <a:highlight>
                  <a:schemeClr val="dk2"/>
                </a:highlight>
                <a:latin typeface="Courier New"/>
                <a:ea typeface="Courier New"/>
                <a:cs typeface="Courier New"/>
                <a:sym typeface="Courier New"/>
              </a:rPr>
              <a:t>Int</a:t>
            </a:r>
            <a:r>
              <a:rPr lang="es" sz="1200"/>
              <a:t>.</a:t>
            </a:r>
            <a:endParaRPr sz="1200"/>
          </a:p>
          <a:p>
            <a:pPr indent="-304800" lvl="1" marL="914400" rtl="0" algn="l">
              <a:spcBef>
                <a:spcPts val="0"/>
              </a:spcBef>
              <a:spcAft>
                <a:spcPts val="0"/>
              </a:spcAft>
              <a:buSzPts val="1200"/>
              <a:buChar char="○"/>
            </a:pPr>
            <a:r>
              <a:rPr lang="es" sz="1200">
                <a:solidFill>
                  <a:srgbClr val="A9B7C6"/>
                </a:solidFill>
                <a:highlight>
                  <a:schemeClr val="dk2"/>
                </a:highlight>
                <a:latin typeface="Courier New"/>
                <a:ea typeface="Courier New"/>
                <a:cs typeface="Courier New"/>
                <a:sym typeface="Courier New"/>
              </a:rPr>
              <a:t>Long</a:t>
            </a:r>
            <a:r>
              <a:rPr lang="es" sz="1200"/>
              <a:t>.</a:t>
            </a:r>
            <a:endParaRPr sz="1200"/>
          </a:p>
          <a:p>
            <a:pPr indent="-304800" lvl="0" marL="457200" rtl="0" algn="l">
              <a:spcBef>
                <a:spcPts val="0"/>
              </a:spcBef>
              <a:spcAft>
                <a:spcPts val="0"/>
              </a:spcAft>
              <a:buSzPts val="1200"/>
              <a:buChar char="●"/>
            </a:pPr>
            <a:r>
              <a:rPr lang="es" sz="1200"/>
              <a:t>Números decimales:</a:t>
            </a:r>
            <a:endParaRPr sz="1200"/>
          </a:p>
          <a:p>
            <a:pPr indent="-304800" lvl="1" marL="914400" rtl="0" algn="l">
              <a:spcBef>
                <a:spcPts val="0"/>
              </a:spcBef>
              <a:spcAft>
                <a:spcPts val="0"/>
              </a:spcAft>
              <a:buSzPts val="1200"/>
              <a:buChar char="○"/>
            </a:pPr>
            <a:r>
              <a:rPr lang="es" sz="1200">
                <a:solidFill>
                  <a:srgbClr val="A9B7C6"/>
                </a:solidFill>
                <a:highlight>
                  <a:schemeClr val="dk2"/>
                </a:highlight>
                <a:latin typeface="Courier New"/>
                <a:ea typeface="Courier New"/>
                <a:cs typeface="Courier New"/>
                <a:sym typeface="Courier New"/>
              </a:rPr>
              <a:t>Float</a:t>
            </a:r>
            <a:r>
              <a:rPr lang="es" sz="1200"/>
              <a:t>.</a:t>
            </a:r>
            <a:endParaRPr sz="1200"/>
          </a:p>
          <a:p>
            <a:pPr indent="-304800" lvl="1" marL="914400" rtl="0" algn="l">
              <a:spcBef>
                <a:spcPts val="0"/>
              </a:spcBef>
              <a:spcAft>
                <a:spcPts val="0"/>
              </a:spcAft>
              <a:buSzPts val="1200"/>
              <a:buChar char="○"/>
            </a:pPr>
            <a:r>
              <a:rPr lang="es" sz="1200">
                <a:solidFill>
                  <a:srgbClr val="A9B7C6"/>
                </a:solidFill>
                <a:highlight>
                  <a:schemeClr val="dk2"/>
                </a:highlight>
                <a:latin typeface="Courier New"/>
                <a:ea typeface="Courier New"/>
                <a:cs typeface="Courier New"/>
                <a:sym typeface="Courier New"/>
              </a:rPr>
              <a:t>Double</a:t>
            </a:r>
            <a:r>
              <a:rPr lang="es" sz="1200"/>
              <a:t>.</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Propiedades de las variables I</a:t>
            </a:r>
            <a:endParaRPr/>
          </a:p>
        </p:txBody>
      </p:sp>
      <p:sp>
        <p:nvSpPr>
          <p:cNvPr id="297" name="Google Shape;297;p50"/>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Podemos mostrar el valor que tiene una variable usando el $:</a:t>
            </a:r>
            <a:br>
              <a:rPr lang="es" sz="1400"/>
            </a:br>
            <a:r>
              <a:rPr lang="es" sz="1200">
                <a:solidFill>
                  <a:srgbClr val="CC7832"/>
                </a:solidFill>
                <a:highlight>
                  <a:srgbClr val="2B2B2B"/>
                </a:highlight>
                <a:latin typeface="Courier New"/>
                <a:ea typeface="Courier New"/>
                <a:cs typeface="Courier New"/>
                <a:sym typeface="Courier New"/>
              </a:rPr>
              <a:t>var </a:t>
            </a:r>
            <a:r>
              <a:rPr lang="es" sz="1200">
                <a:solidFill>
                  <a:srgbClr val="1C8C92"/>
                </a:solidFill>
                <a:highlight>
                  <a:srgbClr val="2B2B2B"/>
                </a:highlight>
                <a:latin typeface="Courier New"/>
                <a:ea typeface="Courier New"/>
                <a:cs typeface="Courier New"/>
                <a:sym typeface="Courier New"/>
              </a:rPr>
              <a:t>variable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1</a:t>
            </a:r>
            <a:br>
              <a:rPr lang="es" sz="1100">
                <a:solidFill>
                  <a:srgbClr val="6897BB"/>
                </a:solidFill>
                <a:highlight>
                  <a:srgbClr val="2B2B2B"/>
                </a:highlight>
                <a:latin typeface="Courier New"/>
                <a:ea typeface="Courier New"/>
                <a:cs typeface="Courier New"/>
                <a:sym typeface="Courier New"/>
              </a:rPr>
            </a:br>
            <a:r>
              <a:rPr i="1" lang="es" sz="1200">
                <a:solidFill>
                  <a:srgbClr val="38B784"/>
                </a:solidFill>
                <a:highlight>
                  <a:srgbClr val="2B2B2B"/>
                </a:highlight>
                <a:latin typeface="Courier New"/>
                <a:ea typeface="Courier New"/>
                <a:cs typeface="Courier New"/>
                <a:sym typeface="Courier New"/>
              </a:rPr>
              <a:t>print</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variable</a:t>
            </a:r>
            <a:r>
              <a:rPr lang="es" sz="1200">
                <a:solidFill>
                  <a:srgbClr val="A9B7C6"/>
                </a:solidFill>
                <a:highlight>
                  <a:srgbClr val="2B2B2B"/>
                </a:highlight>
                <a:latin typeface="Courier New"/>
                <a:ea typeface="Courier New"/>
                <a:cs typeface="Courier New"/>
                <a:sym typeface="Courier New"/>
              </a:rPr>
              <a:t>)</a:t>
            </a:r>
            <a:r>
              <a:rPr lang="es" sz="1400"/>
              <a:t> o si quieres añadir texto </a:t>
            </a:r>
            <a:r>
              <a:rPr i="1" lang="es" sz="1200">
                <a:solidFill>
                  <a:srgbClr val="38B784"/>
                </a:solidFill>
                <a:highlight>
                  <a:srgbClr val="2B2B2B"/>
                </a:highlight>
                <a:latin typeface="Courier New"/>
                <a:ea typeface="Courier New"/>
                <a:cs typeface="Courier New"/>
                <a:sym typeface="Courier New"/>
              </a:rPr>
              <a:t>print</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"Variable tomará el valor </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variable</a:t>
            </a:r>
            <a:r>
              <a:rPr lang="es" sz="1200">
                <a:solidFill>
                  <a:srgbClr val="6A8759"/>
                </a:solidFill>
                <a:highlight>
                  <a:srgbClr val="2B2B2B"/>
                </a:highlight>
                <a:latin typeface="Courier New"/>
                <a:ea typeface="Courier New"/>
                <a:cs typeface="Courier New"/>
                <a:sym typeface="Courier New"/>
              </a:rPr>
              <a:t>"</a:t>
            </a:r>
            <a:r>
              <a:rPr lang="es" sz="1200">
                <a:solidFill>
                  <a:srgbClr val="A9B7C6"/>
                </a:solidFill>
                <a:highlight>
                  <a:srgbClr val="2B2B2B"/>
                </a:highlight>
                <a:latin typeface="Courier New"/>
                <a:ea typeface="Courier New"/>
                <a:cs typeface="Courier New"/>
                <a:sym typeface="Courier New"/>
              </a:rPr>
              <a:t>)</a:t>
            </a:r>
            <a:br>
              <a:rPr lang="es" sz="1100">
                <a:solidFill>
                  <a:srgbClr val="A9B7C6"/>
                </a:solidFill>
                <a:highlight>
                  <a:srgbClr val="2B2B2B"/>
                </a:highlight>
                <a:latin typeface="Courier New"/>
                <a:ea typeface="Courier New"/>
                <a:cs typeface="Courier New"/>
                <a:sym typeface="Courier New"/>
              </a:rPr>
            </a:br>
            <a:endParaRPr sz="1100">
              <a:solidFill>
                <a:srgbClr val="A9B7C6"/>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sz="1400"/>
              <a:t>Las variables de tipo </a:t>
            </a:r>
            <a:r>
              <a:rPr lang="es" sz="1100">
                <a:solidFill>
                  <a:srgbClr val="CC7832"/>
                </a:solidFill>
                <a:highlight>
                  <a:srgbClr val="2B2B2B"/>
                </a:highlight>
                <a:latin typeface="Courier New"/>
                <a:ea typeface="Courier New"/>
                <a:cs typeface="Courier New"/>
                <a:sym typeface="Courier New"/>
              </a:rPr>
              <a:t>var</a:t>
            </a:r>
            <a:r>
              <a:rPr lang="es" sz="1400"/>
              <a:t> pueden cambiar de valor. Usamos el símbolo =</a:t>
            </a:r>
            <a:r>
              <a:rPr lang="es" sz="1400"/>
              <a:t>. </a:t>
            </a:r>
            <a:br>
              <a:rPr lang="es" sz="1100">
                <a:solidFill>
                  <a:srgbClr val="6897BB"/>
                </a:solidFill>
                <a:highlight>
                  <a:srgbClr val="2B2B2B"/>
                </a:highlight>
                <a:latin typeface="Courier New"/>
                <a:ea typeface="Courier New"/>
                <a:cs typeface="Courier New"/>
                <a:sym typeface="Courier New"/>
              </a:rPr>
            </a:br>
            <a:r>
              <a:rPr lang="es" sz="1200">
                <a:solidFill>
                  <a:srgbClr val="1C8C92"/>
                </a:solidFill>
                <a:highlight>
                  <a:srgbClr val="2B2B2B"/>
                </a:highlight>
                <a:latin typeface="Courier New"/>
                <a:ea typeface="Courier New"/>
                <a:cs typeface="Courier New"/>
                <a:sym typeface="Courier New"/>
              </a:rPr>
              <a:t>variable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2</a:t>
            </a:r>
            <a:br>
              <a:rPr lang="es" sz="1200">
                <a:solidFill>
                  <a:srgbClr val="6897BB"/>
                </a:solidFill>
                <a:highlight>
                  <a:srgbClr val="2B2B2B"/>
                </a:highlight>
                <a:latin typeface="Courier New"/>
                <a:ea typeface="Courier New"/>
                <a:cs typeface="Courier New"/>
                <a:sym typeface="Courier New"/>
              </a:rPr>
            </a:br>
            <a:endParaRPr sz="1100">
              <a:solidFill>
                <a:srgbClr val="6897BB"/>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sz="1400"/>
              <a:t>También podemos aplicarle operaciones que el Tipo comprenda. Por ejemplo:</a:t>
            </a:r>
            <a:br>
              <a:rPr lang="es"/>
            </a:br>
            <a:r>
              <a:rPr lang="es" sz="1200">
                <a:solidFill>
                  <a:srgbClr val="1C8C92"/>
                </a:solidFill>
                <a:highlight>
                  <a:srgbClr val="2B2B2B"/>
                </a:highlight>
                <a:latin typeface="Courier New"/>
                <a:ea typeface="Courier New"/>
                <a:cs typeface="Courier New"/>
                <a:sym typeface="Courier New"/>
              </a:rPr>
              <a:t>variable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3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2</a:t>
            </a:r>
            <a:br>
              <a:rPr lang="es" sz="1200">
                <a:solidFill>
                  <a:srgbClr val="6897BB"/>
                </a:solidFill>
                <a:highlight>
                  <a:srgbClr val="2B2B2B"/>
                </a:highlight>
                <a:latin typeface="Courier New"/>
                <a:ea typeface="Courier New"/>
                <a:cs typeface="Courier New"/>
                <a:sym typeface="Courier New"/>
              </a:rPr>
            </a:br>
            <a:r>
              <a:rPr lang="es" sz="1200">
                <a:solidFill>
                  <a:srgbClr val="1C8C92"/>
                </a:solidFill>
                <a:highlight>
                  <a:srgbClr val="2B2B2B"/>
                </a:highlight>
                <a:latin typeface="Courier New"/>
                <a:ea typeface="Courier New"/>
                <a:cs typeface="Courier New"/>
                <a:sym typeface="Courier New"/>
              </a:rPr>
              <a:t>variable </a:t>
            </a:r>
            <a:r>
              <a:rPr lang="es" sz="1200">
                <a:solidFill>
                  <a:srgbClr val="A9B7C6"/>
                </a:solidFill>
                <a:highlight>
                  <a:srgbClr val="2B2B2B"/>
                </a:highlight>
                <a:latin typeface="Courier New"/>
                <a:ea typeface="Courier New"/>
                <a:cs typeface="Courier New"/>
                <a:sym typeface="Courier New"/>
              </a:rPr>
              <a:t>= </a:t>
            </a:r>
            <a:r>
              <a:rPr lang="es" sz="1200">
                <a:solidFill>
                  <a:srgbClr val="1C8C92"/>
                </a:solidFill>
                <a:highlight>
                  <a:srgbClr val="2B2B2B"/>
                </a:highlight>
                <a:latin typeface="Courier New"/>
                <a:ea typeface="Courier New"/>
                <a:cs typeface="Courier New"/>
                <a:sym typeface="Courier New"/>
              </a:rPr>
              <a:t>variable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10</a:t>
            </a:r>
            <a:br>
              <a:rPr lang="es" sz="1200">
                <a:solidFill>
                  <a:srgbClr val="6897BB"/>
                </a:solidFill>
                <a:highlight>
                  <a:srgbClr val="2B2B2B"/>
                </a:highlight>
                <a:latin typeface="Courier New"/>
                <a:ea typeface="Courier New"/>
                <a:cs typeface="Courier New"/>
                <a:sym typeface="Courier New"/>
              </a:rPr>
            </a:br>
            <a:r>
              <a:rPr lang="es" sz="1200">
                <a:solidFill>
                  <a:srgbClr val="1C8C92"/>
                </a:solidFill>
                <a:highlight>
                  <a:srgbClr val="2B2B2B"/>
                </a:highlight>
                <a:latin typeface="Courier New"/>
                <a:ea typeface="Courier New"/>
                <a:cs typeface="Courier New"/>
                <a:sym typeface="Courier New"/>
              </a:rPr>
              <a:t>variable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10</a:t>
            </a:r>
            <a:endParaRPr sz="1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Propiedades de las variables II</a:t>
            </a:r>
            <a:endParaRPr/>
          </a:p>
        </p:txBody>
      </p:sp>
      <p:sp>
        <p:nvSpPr>
          <p:cNvPr id="303" name="Google Shape;303;p51"/>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Kotlin es capaz de autoinferir el tipo de una variable.</a:t>
            </a:r>
            <a:br>
              <a:rPr lang="es" sz="1400"/>
            </a:b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variable1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1 </a:t>
            </a:r>
            <a:r>
              <a:rPr lang="es" sz="1200">
                <a:solidFill>
                  <a:srgbClr val="A9B7C6"/>
                </a:solidFill>
                <a:highlight>
                  <a:schemeClr val="dk2"/>
                </a:highlight>
                <a:latin typeface="Courier New"/>
                <a:ea typeface="Courier New"/>
                <a:cs typeface="Courier New"/>
                <a:sym typeface="Courier New"/>
              </a:rPr>
              <a:t>//Tipo Int</a:t>
            </a:r>
            <a:br>
              <a:rPr lang="es" sz="1200">
                <a:solidFill>
                  <a:srgbClr val="6897BB"/>
                </a:solidFill>
                <a:highlight>
                  <a:srgbClr val="2B2B2B"/>
                </a:highlight>
                <a:latin typeface="Courier New"/>
                <a:ea typeface="Courier New"/>
                <a:cs typeface="Courier New"/>
                <a:sym typeface="Courier New"/>
              </a:rPr>
            </a:br>
            <a:endParaRPr sz="1500"/>
          </a:p>
          <a:p>
            <a:pPr indent="-317500" lvl="0" marL="457200" rtl="0" algn="l">
              <a:spcBef>
                <a:spcPts val="0"/>
              </a:spcBef>
              <a:spcAft>
                <a:spcPts val="0"/>
              </a:spcAft>
              <a:buSzPts val="1400"/>
              <a:buChar char="●"/>
            </a:pPr>
            <a:r>
              <a:rPr lang="es" sz="1400"/>
              <a:t>Pero también puedes forzar que se utilice un tipo a tu elección.</a:t>
            </a:r>
            <a:br>
              <a:rPr lang="es" sz="1400"/>
            </a:b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variable2</a:t>
            </a:r>
            <a:r>
              <a:rPr lang="es" sz="1200">
                <a:solidFill>
                  <a:srgbClr val="A9B7C6"/>
                </a:solidFill>
                <a:highlight>
                  <a:srgbClr val="2B2B2B"/>
                </a:highlight>
                <a:latin typeface="Courier New"/>
                <a:ea typeface="Courier New"/>
                <a:cs typeface="Courier New"/>
                <a:sym typeface="Courier New"/>
              </a:rPr>
              <a:t>: Long = </a:t>
            </a:r>
            <a:r>
              <a:rPr lang="es" sz="1200">
                <a:solidFill>
                  <a:srgbClr val="6897BB"/>
                </a:solidFill>
                <a:highlight>
                  <a:srgbClr val="2B2B2B"/>
                </a:highlight>
                <a:latin typeface="Courier New"/>
                <a:ea typeface="Courier New"/>
                <a:cs typeface="Courier New"/>
                <a:sym typeface="Courier New"/>
              </a:rPr>
              <a:t>10</a:t>
            </a:r>
            <a:br>
              <a:rPr lang="es" sz="1200">
                <a:solidFill>
                  <a:srgbClr val="6897BB"/>
                </a:solidFill>
                <a:highlight>
                  <a:srgbClr val="2B2B2B"/>
                </a:highlight>
                <a:latin typeface="Courier New"/>
                <a:ea typeface="Courier New"/>
                <a:cs typeface="Courier New"/>
                <a:sym typeface="Courier New"/>
              </a:rPr>
            </a:br>
            <a:endParaRPr sz="1500"/>
          </a:p>
          <a:p>
            <a:pPr indent="-317500" lvl="0" marL="457200" rtl="0" algn="l">
              <a:spcBef>
                <a:spcPts val="0"/>
              </a:spcBef>
              <a:spcAft>
                <a:spcPts val="0"/>
              </a:spcAft>
              <a:buSzPts val="1400"/>
              <a:buChar char="●"/>
            </a:pPr>
            <a:r>
              <a:rPr lang="es" sz="1400"/>
              <a:t>Las variables tienen un tipo asignado y este no puede cambiar.</a:t>
            </a:r>
            <a:br>
              <a:rPr lang="es" sz="700">
                <a:solidFill>
                  <a:srgbClr val="CC7832"/>
                </a:solidFill>
                <a:highlight>
                  <a:srgbClr val="2B2B2B"/>
                </a:highlight>
                <a:latin typeface="Courier New"/>
                <a:ea typeface="Courier New"/>
                <a:cs typeface="Courier New"/>
                <a:sym typeface="Courier New"/>
              </a:rPr>
            </a:br>
            <a:r>
              <a:rPr lang="es" sz="1200">
                <a:solidFill>
                  <a:srgbClr val="1C8C92"/>
                </a:solidFill>
                <a:highlight>
                  <a:srgbClr val="2B2B2B"/>
                </a:highlight>
                <a:latin typeface="Courier New"/>
                <a:ea typeface="Courier New"/>
                <a:cs typeface="Courier New"/>
                <a:sym typeface="Courier New"/>
              </a:rPr>
              <a:t>variable2 </a:t>
            </a:r>
            <a:r>
              <a:rPr lang="es" sz="1200">
                <a:solidFill>
                  <a:srgbClr val="A9B7C6"/>
                </a:solidFill>
                <a:highlight>
                  <a:srgbClr val="2B2B2B"/>
                </a:highlight>
                <a:latin typeface="Courier New"/>
                <a:ea typeface="Courier New"/>
                <a:cs typeface="Courier New"/>
                <a:sym typeface="Courier New"/>
              </a:rPr>
              <a:t>= variable1 //No compila</a:t>
            </a:r>
            <a:br>
              <a:rPr lang="es" sz="1200">
                <a:solidFill>
                  <a:srgbClr val="A9B7C6"/>
                </a:solidFill>
                <a:highlight>
                  <a:srgbClr val="2B2B2B"/>
                </a:highlight>
                <a:latin typeface="Courier New"/>
                <a:ea typeface="Courier New"/>
                <a:cs typeface="Courier New"/>
                <a:sym typeface="Courier New"/>
              </a:rPr>
            </a:br>
            <a:endParaRPr sz="1500"/>
          </a:p>
          <a:p>
            <a:pPr indent="-317500" lvl="0" marL="457200" rtl="0" algn="l">
              <a:spcBef>
                <a:spcPts val="0"/>
              </a:spcBef>
              <a:spcAft>
                <a:spcPts val="0"/>
              </a:spcAft>
              <a:buSzPts val="1400"/>
              <a:buChar char="●"/>
            </a:pPr>
            <a:r>
              <a:rPr lang="es" sz="1400"/>
              <a:t>Pero es posible asignar una variable de un tipo a otra de otro tipo usando castings.</a:t>
            </a:r>
            <a:br>
              <a:rPr lang="es" sz="1400"/>
            </a:br>
            <a:r>
              <a:rPr lang="es" sz="1200">
                <a:solidFill>
                  <a:srgbClr val="1C8C92"/>
                </a:solidFill>
                <a:highlight>
                  <a:srgbClr val="2B2B2B"/>
                </a:highlight>
                <a:latin typeface="Courier New"/>
                <a:ea typeface="Courier New"/>
                <a:cs typeface="Courier New"/>
                <a:sym typeface="Courier New"/>
              </a:rPr>
              <a:t>variable2 </a:t>
            </a:r>
            <a:r>
              <a:rPr lang="es" sz="1200">
                <a:solidFill>
                  <a:srgbClr val="A9B7C6"/>
                </a:solidFill>
                <a:highlight>
                  <a:srgbClr val="2B2B2B"/>
                </a:highlight>
                <a:latin typeface="Courier New"/>
                <a:ea typeface="Courier New"/>
                <a:cs typeface="Courier New"/>
                <a:sym typeface="Courier New"/>
              </a:rPr>
              <a:t>= </a:t>
            </a:r>
            <a:r>
              <a:rPr lang="es" sz="1200">
                <a:solidFill>
                  <a:srgbClr val="1C8C92"/>
                </a:solidFill>
                <a:highlight>
                  <a:srgbClr val="2B2B2B"/>
                </a:highlight>
                <a:latin typeface="Courier New"/>
                <a:ea typeface="Courier New"/>
                <a:cs typeface="Courier New"/>
                <a:sym typeface="Courier New"/>
              </a:rPr>
              <a:t>variable1</a:t>
            </a:r>
            <a:r>
              <a:rPr lang="es" sz="1200">
                <a:solidFill>
                  <a:srgbClr val="A9B7C6"/>
                </a:solidFill>
                <a:highlight>
                  <a:srgbClr val="2B2B2B"/>
                </a:highlight>
                <a:latin typeface="Courier New"/>
                <a:ea typeface="Courier New"/>
                <a:cs typeface="Courier New"/>
                <a:sym typeface="Courier New"/>
              </a:rPr>
              <a:t>.toLong()</a:t>
            </a:r>
            <a:endParaRPr sz="2016"/>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2"/>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Propiedades de las variables III</a:t>
            </a:r>
            <a:endParaRPr/>
          </a:p>
        </p:txBody>
      </p:sp>
      <p:sp>
        <p:nvSpPr>
          <p:cNvPr id="309" name="Google Shape;309;p52"/>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s" sz="1400"/>
              <a:t>Una variable puede referenciar a ninguna parte. Eso se conoce como “null”.</a:t>
            </a:r>
            <a:endParaRPr sz="11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Por defecto, las variables no pueden ser null</a:t>
            </a:r>
            <a:endParaRPr sz="1400"/>
          </a:p>
          <a:p>
            <a:pPr indent="45720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variable3 </a:t>
            </a:r>
            <a:r>
              <a:rPr lang="es" sz="1200">
                <a:solidFill>
                  <a:srgbClr val="A9B7C6"/>
                </a:solidFill>
                <a:highlight>
                  <a:srgbClr val="2B2B2B"/>
                </a:highlight>
                <a:latin typeface="Courier New"/>
                <a:ea typeface="Courier New"/>
                <a:cs typeface="Courier New"/>
                <a:sym typeface="Courier New"/>
              </a:rPr>
              <a:t>: Int = </a:t>
            </a:r>
            <a:r>
              <a:rPr lang="es" sz="1200">
                <a:solidFill>
                  <a:srgbClr val="CC7832"/>
                </a:solidFill>
                <a:highlight>
                  <a:srgbClr val="2B2B2B"/>
                </a:highlight>
                <a:latin typeface="Courier New"/>
                <a:ea typeface="Courier New"/>
                <a:cs typeface="Courier New"/>
                <a:sym typeface="Courier New"/>
              </a:rPr>
              <a:t>null </a:t>
            </a:r>
            <a:r>
              <a:rPr lang="es" sz="1200">
                <a:solidFill>
                  <a:srgbClr val="808080"/>
                </a:solidFill>
                <a:highlight>
                  <a:srgbClr val="2B2B2B"/>
                </a:highlight>
                <a:latin typeface="Courier New"/>
                <a:ea typeface="Courier New"/>
                <a:cs typeface="Courier New"/>
                <a:sym typeface="Courier New"/>
              </a:rPr>
              <a:t>// No compila</a:t>
            </a:r>
            <a:br>
              <a:rPr lang="es" sz="1200">
                <a:solidFill>
                  <a:srgbClr val="808080"/>
                </a:solidFill>
                <a:highlight>
                  <a:srgbClr val="2B2B2B"/>
                </a:highlight>
                <a:latin typeface="Courier New"/>
                <a:ea typeface="Courier New"/>
                <a:cs typeface="Courier New"/>
                <a:sym typeface="Courier New"/>
              </a:rPr>
            </a:br>
            <a:endParaRPr sz="1200">
              <a:solidFill>
                <a:srgbClr val="808080"/>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Kotlin exige el operador ? para que una variable pueda tomar el valor null, esto se conoce como variable de tipo Opcional</a:t>
            </a:r>
            <a:endParaRPr sz="1100">
              <a:solidFill>
                <a:srgbClr val="CC7832"/>
              </a:solidFill>
              <a:highlight>
                <a:srgbClr val="2B2B2B"/>
              </a:highlight>
              <a:latin typeface="Courier New"/>
              <a:ea typeface="Courier New"/>
              <a:cs typeface="Courier New"/>
              <a:sym typeface="Courier New"/>
            </a:endParaRPr>
          </a:p>
          <a:p>
            <a:pPr indent="45720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variable3 </a:t>
            </a:r>
            <a:r>
              <a:rPr lang="es" sz="1200">
                <a:solidFill>
                  <a:srgbClr val="A9B7C6"/>
                </a:solidFill>
                <a:highlight>
                  <a:srgbClr val="2B2B2B"/>
                </a:highlight>
                <a:latin typeface="Courier New"/>
                <a:ea typeface="Courier New"/>
                <a:cs typeface="Courier New"/>
                <a:sym typeface="Courier New"/>
              </a:rPr>
              <a:t>: Int? = </a:t>
            </a:r>
            <a:r>
              <a:rPr lang="es" sz="1200">
                <a:solidFill>
                  <a:srgbClr val="CC7832"/>
                </a:solidFill>
                <a:highlight>
                  <a:srgbClr val="2B2B2B"/>
                </a:highlight>
                <a:latin typeface="Courier New"/>
                <a:ea typeface="Courier New"/>
                <a:cs typeface="Courier New"/>
                <a:sym typeface="Courier New"/>
              </a:rPr>
              <a:t>null</a:t>
            </a:r>
            <a:endParaRPr sz="12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Print y Println</a:t>
            </a:r>
            <a:endParaRPr/>
          </a:p>
        </p:txBody>
      </p:sp>
      <p:sp>
        <p:nvSpPr>
          <p:cNvPr id="315" name="Google Shape;315;p53"/>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Para escribir por pantalla el valor de una variable utilizamos el método </a:t>
            </a:r>
            <a:r>
              <a:rPr i="1" lang="es" sz="1400">
                <a:solidFill>
                  <a:srgbClr val="38B784"/>
                </a:solidFill>
                <a:highlight>
                  <a:srgbClr val="2B2B2B"/>
                </a:highlight>
                <a:latin typeface="Courier New"/>
                <a:ea typeface="Courier New"/>
                <a:cs typeface="Courier New"/>
                <a:sym typeface="Courier New"/>
              </a:rPr>
              <a:t>println</a:t>
            </a:r>
            <a:r>
              <a:rPr lang="es" sz="1400">
                <a:solidFill>
                  <a:srgbClr val="A9B7C6"/>
                </a:solidFill>
                <a:highlight>
                  <a:srgbClr val="2B2B2B"/>
                </a:highlight>
                <a:latin typeface="Courier New"/>
                <a:ea typeface="Courier New"/>
                <a:cs typeface="Courier New"/>
                <a:sym typeface="Courier New"/>
              </a:rPr>
              <a:t>()</a:t>
            </a:r>
            <a:r>
              <a:rPr lang="es" sz="1400"/>
              <a:t>y </a:t>
            </a:r>
            <a:r>
              <a:rPr i="1" lang="es" sz="1400">
                <a:solidFill>
                  <a:srgbClr val="38B784"/>
                </a:solidFill>
                <a:highlight>
                  <a:srgbClr val="2B2B2B"/>
                </a:highlight>
                <a:latin typeface="Courier New"/>
                <a:ea typeface="Courier New"/>
                <a:cs typeface="Courier New"/>
                <a:sym typeface="Courier New"/>
              </a:rPr>
              <a:t>println</a:t>
            </a:r>
            <a:r>
              <a:rPr lang="es" sz="1400">
                <a:solidFill>
                  <a:srgbClr val="A9B7C6"/>
                </a:solidFill>
                <a:highlight>
                  <a:srgbClr val="2B2B2B"/>
                </a:highlight>
                <a:latin typeface="Courier New"/>
                <a:ea typeface="Courier New"/>
                <a:cs typeface="Courier New"/>
                <a:sym typeface="Courier New"/>
              </a:rPr>
              <a:t>()</a:t>
            </a:r>
            <a:endParaRPr sz="1400"/>
          </a:p>
          <a:p>
            <a:pPr indent="-317500" lvl="0" marL="457200" rtl="0" algn="l">
              <a:spcBef>
                <a:spcPts val="1200"/>
              </a:spcBef>
              <a:spcAft>
                <a:spcPts val="0"/>
              </a:spcAft>
              <a:buSzPts val="1400"/>
              <a:buChar char="●"/>
            </a:pPr>
            <a:r>
              <a:rPr lang="es" sz="1400"/>
              <a:t>Print: Escribe por pantalla el valor de la variable o el texto que le introduzcas. Ej:</a:t>
            </a:r>
            <a:br>
              <a:rPr i="1" lang="es" sz="1100">
                <a:solidFill>
                  <a:srgbClr val="38B784"/>
                </a:solidFill>
                <a:highlight>
                  <a:srgbClr val="2B2B2B"/>
                </a:highlight>
                <a:latin typeface="Courier New"/>
                <a:ea typeface="Courier New"/>
                <a:cs typeface="Courier New"/>
                <a:sym typeface="Courier New"/>
              </a:rPr>
            </a:br>
            <a:r>
              <a:rPr i="1" lang="es" sz="1200">
                <a:solidFill>
                  <a:srgbClr val="38B784"/>
                </a:solidFill>
                <a:highlight>
                  <a:srgbClr val="2B2B2B"/>
                </a:highlight>
                <a:latin typeface="Courier New"/>
                <a:ea typeface="Courier New"/>
                <a:cs typeface="Courier New"/>
                <a:sym typeface="Courier New"/>
              </a:rPr>
              <a:t>print</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"Probando print(): La variable1 tiene el valor entero de "</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i="1" lang="es" sz="1200">
                <a:solidFill>
                  <a:srgbClr val="38B784"/>
                </a:solidFill>
                <a:highlight>
                  <a:srgbClr val="2B2B2B"/>
                </a:highlight>
                <a:latin typeface="Courier New"/>
                <a:ea typeface="Courier New"/>
                <a:cs typeface="Courier New"/>
                <a:sym typeface="Courier New"/>
              </a:rPr>
              <a:t>print</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variable1</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000"/>
              <a:t>Resultado:</a:t>
            </a:r>
            <a:r>
              <a:rPr lang="es" sz="1000">
                <a:solidFill>
                  <a:schemeClr val="lt2"/>
                </a:solidFill>
              </a:rPr>
              <a:t> “Probando print(): La variable1 tiene el valor entero de 2” </a:t>
            </a:r>
            <a:br>
              <a:rPr lang="es" sz="1000">
                <a:solidFill>
                  <a:schemeClr val="lt2"/>
                </a:solidFill>
              </a:rPr>
            </a:br>
            <a:endParaRPr i="1" sz="1000">
              <a:solidFill>
                <a:srgbClr val="38B784"/>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Println: Igual que Print pero le añade un saldo de línea al terminar</a:t>
            </a:r>
            <a:br>
              <a:rPr lang="es" sz="1700">
                <a:solidFill>
                  <a:srgbClr val="CC7832"/>
                </a:solidFill>
                <a:highlight>
                  <a:schemeClr val="dk2"/>
                </a:highlight>
                <a:latin typeface="Courier New"/>
                <a:ea typeface="Courier New"/>
                <a:cs typeface="Courier New"/>
                <a:sym typeface="Courier New"/>
              </a:rPr>
            </a:br>
            <a:r>
              <a:rPr i="1" lang="es" sz="1200">
                <a:solidFill>
                  <a:srgbClr val="38B784"/>
                </a:solidFill>
                <a:highlight>
                  <a:srgbClr val="2B2B2B"/>
                </a:highlight>
                <a:latin typeface="Courier New"/>
                <a:ea typeface="Courier New"/>
                <a:cs typeface="Courier New"/>
                <a:sym typeface="Courier New"/>
              </a:rPr>
              <a:t>print</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"Probando print(): La variable1 tiene el valor entero de "</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i="1" lang="es" sz="1200">
                <a:solidFill>
                  <a:srgbClr val="38B784"/>
                </a:solidFill>
                <a:highlight>
                  <a:srgbClr val="2B2B2B"/>
                </a:highlight>
                <a:latin typeface="Courier New"/>
                <a:ea typeface="Courier New"/>
                <a:cs typeface="Courier New"/>
                <a:sym typeface="Courier New"/>
              </a:rPr>
              <a:t>print</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variable1</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1200"/>
              </a:spcAft>
              <a:buNone/>
            </a:pPr>
            <a:r>
              <a:rPr lang="es" sz="1000"/>
              <a:t>Resultado:</a:t>
            </a:r>
            <a:r>
              <a:rPr lang="es" sz="1000">
                <a:solidFill>
                  <a:schemeClr val="lt2"/>
                </a:solidFill>
              </a:rPr>
              <a:t> “Probando print(): La variable1 tiene el valor entero de” “2”</a:t>
            </a:r>
            <a:endParaRPr sz="10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Strings y otras variables</a:t>
            </a:r>
            <a:endParaRPr/>
          </a:p>
        </p:txBody>
      </p:sp>
      <p:sp>
        <p:nvSpPr>
          <p:cNvPr id="321" name="Google Shape;321;p54"/>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Es posible combinar los String con otras variables utilizando el símbolo </a:t>
            </a:r>
            <a:r>
              <a:rPr lang="es" sz="1700">
                <a:solidFill>
                  <a:srgbClr val="CC7832"/>
                </a:solidFill>
                <a:highlight>
                  <a:schemeClr val="dk2"/>
                </a:highlight>
                <a:latin typeface="Courier New"/>
                <a:ea typeface="Courier New"/>
                <a:cs typeface="Courier New"/>
                <a:sym typeface="Courier New"/>
              </a:rPr>
              <a:t>$</a:t>
            </a:r>
            <a:br>
              <a:rPr lang="es" sz="2000"/>
            </a:b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"La variable1 tiene el valor entero de </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variable1</a:t>
            </a:r>
            <a:r>
              <a:rPr lang="es" sz="1200">
                <a:solidFill>
                  <a:srgbClr val="6A8759"/>
                </a:solidFill>
                <a:highlight>
                  <a:srgbClr val="2B2B2B"/>
                </a:highlight>
                <a:latin typeface="Courier New"/>
                <a:ea typeface="Courier New"/>
                <a:cs typeface="Courier New"/>
                <a:sym typeface="Courier New"/>
              </a:rPr>
              <a:t>"</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000"/>
              <a:t>Resultado:</a:t>
            </a:r>
            <a:r>
              <a:rPr lang="es" sz="1000">
                <a:solidFill>
                  <a:schemeClr val="lt2"/>
                </a:solidFill>
              </a:rPr>
              <a:t> “La variable1 tiene el valor entero de 2”</a:t>
            </a:r>
            <a:br>
              <a:rPr lang="es" sz="1000">
                <a:solidFill>
                  <a:schemeClr val="lt2"/>
                </a:solidFill>
              </a:rPr>
            </a:br>
            <a:endParaRPr sz="1000">
              <a:solidFill>
                <a:schemeClr val="lt2"/>
              </a:solidFill>
            </a:endParaRPr>
          </a:p>
          <a:p>
            <a:pPr indent="-317500" lvl="0" marL="457200" rtl="0" algn="l">
              <a:spcBef>
                <a:spcPts val="1200"/>
              </a:spcBef>
              <a:spcAft>
                <a:spcPts val="0"/>
              </a:spcAft>
              <a:buSzPts val="1400"/>
              <a:buChar char="●"/>
            </a:pPr>
            <a:r>
              <a:rPr lang="es" sz="1400"/>
              <a:t>También es posible combinar con el resultado de realizar ciertas acciones sobre las variables. </a:t>
            </a:r>
            <a:r>
              <a:rPr lang="es" sz="1400"/>
              <a:t>Para ello tenemos utilizar la combinación </a:t>
            </a:r>
            <a:r>
              <a:rPr lang="es" sz="1700">
                <a:solidFill>
                  <a:srgbClr val="CC7832"/>
                </a:solidFill>
                <a:highlight>
                  <a:schemeClr val="dk2"/>
                </a:highlight>
                <a:latin typeface="Courier New"/>
                <a:ea typeface="Courier New"/>
                <a:cs typeface="Courier New"/>
                <a:sym typeface="Courier New"/>
              </a:rPr>
              <a:t>${}</a:t>
            </a:r>
            <a:br>
              <a:rPr lang="es" sz="1700">
                <a:solidFill>
                  <a:srgbClr val="CC7832"/>
                </a:solidFill>
                <a:highlight>
                  <a:schemeClr val="dk2"/>
                </a:highlight>
                <a:latin typeface="Courier New"/>
                <a:ea typeface="Courier New"/>
                <a:cs typeface="Courier New"/>
                <a:sym typeface="Courier New"/>
              </a:rPr>
            </a:b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"La variable1 tiene el valor en Float de </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variable1</a:t>
            </a:r>
            <a:r>
              <a:rPr lang="es" sz="1200">
                <a:solidFill>
                  <a:srgbClr val="A9B7C6"/>
                </a:solidFill>
                <a:highlight>
                  <a:srgbClr val="2B2B2B"/>
                </a:highlight>
                <a:latin typeface="Courier New"/>
                <a:ea typeface="Courier New"/>
                <a:cs typeface="Courier New"/>
                <a:sym typeface="Courier New"/>
              </a:rPr>
              <a:t>.toFloat()</a:t>
            </a:r>
            <a:r>
              <a:rPr lang="es" sz="1200">
                <a:solidFill>
                  <a:srgbClr val="CC7832"/>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1200"/>
              </a:spcAft>
              <a:buNone/>
            </a:pPr>
            <a:r>
              <a:rPr lang="es" sz="1000"/>
              <a:t>Resultado:</a:t>
            </a:r>
            <a:r>
              <a:rPr lang="es" sz="1000">
                <a:solidFill>
                  <a:schemeClr val="lt2"/>
                </a:solidFill>
              </a:rPr>
              <a:t> “La variable1 tiene el valor en Float de 2.0”</a:t>
            </a:r>
            <a:endParaRPr sz="10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Referencia</a:t>
            </a:r>
            <a:endParaRPr/>
          </a:p>
        </p:txBody>
      </p:sp>
      <p:sp>
        <p:nvSpPr>
          <p:cNvPr id="327" name="Google Shape;327;p55"/>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Indica al ordenador dónde se aloja realmente la información de la variable.</a:t>
            </a:r>
            <a:endParaRPr sz="1400"/>
          </a:p>
          <a:p>
            <a:pPr indent="0" lvl="0" marL="0" rtl="0" algn="l">
              <a:spcBef>
                <a:spcPts val="1200"/>
              </a:spcBef>
              <a:spcAft>
                <a:spcPts val="0"/>
              </a:spcAft>
              <a:buNone/>
            </a:pPr>
            <a:br>
              <a:rPr lang="es" sz="1400"/>
            </a:br>
            <a:r>
              <a:rPr lang="es" sz="1400"/>
              <a:t>Podemos obtenerla del siguiente modo:</a:t>
            </a:r>
            <a:br>
              <a:rPr lang="es" sz="1400"/>
            </a:b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(System.identityHashCode(</a:t>
            </a:r>
            <a:r>
              <a:rPr lang="es" sz="1200">
                <a:solidFill>
                  <a:srgbClr val="1C8C92"/>
                </a:solidFill>
                <a:highlight>
                  <a:srgbClr val="2B2B2B"/>
                </a:highlight>
                <a:latin typeface="Courier New"/>
                <a:ea typeface="Courier New"/>
                <a:cs typeface="Courier New"/>
                <a:sym typeface="Courier New"/>
              </a:rPr>
              <a:t>textVariable</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rPr lang="es" sz="1400"/>
              <a:t>Pero no es algo que de lo que debemos preocuparnos ahora mismo.</a:t>
            </a:r>
            <a:endParaRPr sz="1400"/>
          </a:p>
        </p:txBody>
      </p:sp>
      <p:sp>
        <p:nvSpPr>
          <p:cNvPr id="328" name="Google Shape;328;p55"/>
          <p:cNvSpPr txBox="1"/>
          <p:nvPr>
            <p:ph idx="4294967295" type="body"/>
          </p:nvPr>
        </p:nvSpPr>
        <p:spPr>
          <a:xfrm>
            <a:off x="311700" y="4114800"/>
            <a:ext cx="8520600" cy="759000"/>
          </a:xfrm>
          <a:prstGeom prst="rect">
            <a:avLst/>
          </a:prstGeom>
        </p:spPr>
        <p:txBody>
          <a:bodyPr anchorCtr="0" anchor="ctr" bIns="91425" lIns="91425" spcFirstLastPara="1" rIns="91425" wrap="square" tIns="91425">
            <a:normAutofit/>
          </a:bodyPr>
          <a:lstStyle/>
          <a:p>
            <a:pPr indent="0" lvl="0" marL="0" rtl="0" algn="ctr">
              <a:lnSpc>
                <a:spcPct val="105000"/>
              </a:lnSpc>
              <a:spcBef>
                <a:spcPts val="0"/>
              </a:spcBef>
              <a:spcAft>
                <a:spcPts val="1200"/>
              </a:spcAft>
              <a:buNone/>
            </a:pPr>
            <a:r>
              <a:rPr b="1" lang="es" sz="1000"/>
              <a:t>Solo debemos tenerlo claro ya que explica ciertos comportamientos que veremos más adelante.</a:t>
            </a:r>
            <a:endParaRPr b="1"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¿Qué es Kotlin?</a:t>
            </a:r>
            <a:endParaRPr/>
          </a:p>
        </p:txBody>
      </p:sp>
      <p:sp>
        <p:nvSpPr>
          <p:cNvPr id="96" name="Google Shape;96;p20"/>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Lenguaje de programación moderno.</a:t>
            </a:r>
            <a:endParaRPr sz="1400"/>
          </a:p>
          <a:p>
            <a:pPr indent="0" lvl="0" marL="0" rtl="0" algn="l">
              <a:spcBef>
                <a:spcPts val="1200"/>
              </a:spcBef>
              <a:spcAft>
                <a:spcPts val="0"/>
              </a:spcAft>
              <a:buNone/>
            </a:pPr>
            <a:r>
              <a:rPr lang="es" sz="1400"/>
              <a:t>Recomendado por Google para el desarrollo en Android.</a:t>
            </a:r>
            <a:endParaRPr sz="1400"/>
          </a:p>
          <a:p>
            <a:pPr indent="0" lvl="0" marL="0" rtl="0" algn="l">
              <a:spcBef>
                <a:spcPts val="1200"/>
              </a:spcBef>
              <a:spcAft>
                <a:spcPts val="0"/>
              </a:spcAft>
              <a:buNone/>
            </a:pPr>
            <a:r>
              <a:rPr lang="es" sz="1400"/>
              <a:t>Otras características técnicas… ¡que iremos viendo!</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rPr lang="es" sz="1400"/>
              <a:t>Documentación oficial </a:t>
            </a:r>
            <a:r>
              <a:rPr lang="es" sz="1400" u="sng">
                <a:solidFill>
                  <a:schemeClr val="hlink"/>
                </a:solidFill>
                <a:hlinkClick r:id="rId3"/>
              </a:rPr>
              <a:t>https://kotlinlang.org/</a:t>
            </a:r>
            <a:endParaRPr sz="1400"/>
          </a:p>
        </p:txBody>
      </p:sp>
      <p:pic>
        <p:nvPicPr>
          <p:cNvPr id="97" name="Google Shape;97;p20"/>
          <p:cNvPicPr preferRelativeResize="0"/>
          <p:nvPr/>
        </p:nvPicPr>
        <p:blipFill>
          <a:blip r:embed="rId4">
            <a:alphaModFix/>
          </a:blip>
          <a:stretch>
            <a:fillRect/>
          </a:stretch>
        </p:blipFill>
        <p:spPr>
          <a:xfrm>
            <a:off x="4627500" y="2109499"/>
            <a:ext cx="4266826" cy="2148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6"/>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Este proyecto resumen contiene:</a:t>
            </a:r>
            <a:endParaRPr sz="1400"/>
          </a:p>
          <a:p>
            <a:pPr indent="-317500" lvl="0" marL="457200" rtl="0" algn="l">
              <a:spcBef>
                <a:spcPts val="1200"/>
              </a:spcBef>
              <a:spcAft>
                <a:spcPts val="0"/>
              </a:spcAft>
              <a:buSzPts val="1400"/>
              <a:buChar char="●"/>
            </a:pPr>
            <a:r>
              <a:rPr lang="es" sz="1400"/>
              <a:t>Cómo crear variables en Kotlin.</a:t>
            </a:r>
            <a:endParaRPr sz="1400"/>
          </a:p>
          <a:p>
            <a:pPr indent="-317500" lvl="0" marL="457200" rtl="0" algn="l">
              <a:spcBef>
                <a:spcPts val="0"/>
              </a:spcBef>
              <a:spcAft>
                <a:spcPts val="0"/>
              </a:spcAft>
              <a:buSzPts val="1400"/>
              <a:buChar char="●"/>
            </a:pPr>
            <a:r>
              <a:rPr lang="es" sz="1400"/>
              <a:t>Cómo crear constantes.</a:t>
            </a:r>
            <a:endParaRPr sz="1400"/>
          </a:p>
          <a:p>
            <a:pPr indent="-317500" lvl="0" marL="457200" rtl="0" algn="l">
              <a:spcBef>
                <a:spcPts val="0"/>
              </a:spcBef>
              <a:spcAft>
                <a:spcPts val="0"/>
              </a:spcAft>
              <a:buSzPts val="1400"/>
              <a:buChar char="●"/>
            </a:pPr>
            <a:r>
              <a:rPr lang="es" sz="1400"/>
              <a:t>Cómo pasar de un tipo a otro.</a:t>
            </a:r>
            <a:endParaRPr sz="1400"/>
          </a:p>
          <a:p>
            <a:pPr indent="-317500" lvl="0" marL="457200" rtl="0" algn="l">
              <a:spcBef>
                <a:spcPts val="0"/>
              </a:spcBef>
              <a:spcAft>
                <a:spcPts val="0"/>
              </a:spcAft>
              <a:buSzPts val="1400"/>
              <a:buChar char="●"/>
            </a:pPr>
            <a:r>
              <a:rPr lang="es" sz="1400"/>
              <a:t>Cómo escribir el valor de una variable por pantalla.</a:t>
            </a:r>
            <a:endParaRPr sz="1400"/>
          </a:p>
          <a:p>
            <a:pPr indent="0" lvl="0" marL="0" rtl="0" algn="l">
              <a:spcBef>
                <a:spcPts val="1200"/>
              </a:spcBef>
              <a:spcAft>
                <a:spcPts val="1200"/>
              </a:spcAft>
              <a:buNone/>
            </a:pPr>
            <a:r>
              <a:t/>
            </a:r>
            <a:endParaRPr/>
          </a:p>
        </p:txBody>
      </p:sp>
      <p:pic>
        <p:nvPicPr>
          <p:cNvPr id="334" name="Google Shape;334;p56"/>
          <p:cNvPicPr preferRelativeResize="0"/>
          <p:nvPr/>
        </p:nvPicPr>
        <p:blipFill rotWithShape="1">
          <a:blip r:embed="rId3">
            <a:alphaModFix/>
          </a:blip>
          <a:srcRect b="0" l="25688" r="28440" t="0"/>
          <a:stretch/>
        </p:blipFill>
        <p:spPr>
          <a:xfrm>
            <a:off x="7291650" y="2982925"/>
            <a:ext cx="1540651" cy="1585950"/>
          </a:xfrm>
          <a:prstGeom prst="rect">
            <a:avLst/>
          </a:prstGeom>
          <a:noFill/>
          <a:ln>
            <a:noFill/>
          </a:ln>
        </p:spPr>
      </p:pic>
      <p:sp>
        <p:nvSpPr>
          <p:cNvPr id="335" name="Google Shape;335;p56"/>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u="sng">
                <a:solidFill>
                  <a:schemeClr val="hlink"/>
                </a:solidFill>
                <a:hlinkClick r:id="rId4"/>
              </a:rPr>
              <a:t>https://github.com/carlosbellmont/IntroduccionKotlin1</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7"/>
          <p:cNvSpPr txBox="1"/>
          <p:nvPr>
            <p:ph idx="1" type="body"/>
          </p:nvPr>
        </p:nvSpPr>
        <p:spPr>
          <a:xfrm>
            <a:off x="464100" y="1056150"/>
            <a:ext cx="8298300" cy="36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Como solucionar el problema “SDK missing” al importar un proyecto.</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41" name="Google Shape;341;p57"/>
          <p:cNvPicPr preferRelativeResize="0"/>
          <p:nvPr/>
        </p:nvPicPr>
        <p:blipFill>
          <a:blip r:embed="rId3">
            <a:alphaModFix/>
          </a:blip>
          <a:stretch>
            <a:fillRect/>
          </a:stretch>
        </p:blipFill>
        <p:spPr>
          <a:xfrm>
            <a:off x="464100" y="1622450"/>
            <a:ext cx="6601976" cy="30409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8"/>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Secuencia de Ejecución</a:t>
            </a:r>
            <a:endParaRPr/>
          </a:p>
        </p:txBody>
      </p:sp>
      <p:pic>
        <p:nvPicPr>
          <p:cNvPr id="347" name="Google Shape;347;p58"/>
          <p:cNvPicPr preferRelativeResize="0"/>
          <p:nvPr/>
        </p:nvPicPr>
        <p:blipFill>
          <a:blip r:embed="rId3">
            <a:alphaModFix/>
          </a:blip>
          <a:stretch>
            <a:fillRect/>
          </a:stretch>
        </p:blipFill>
        <p:spPr>
          <a:xfrm>
            <a:off x="1555075" y="1122525"/>
            <a:ext cx="6033850" cy="3716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9"/>
          <p:cNvSpPr txBox="1"/>
          <p:nvPr>
            <p:ph idx="1" type="body"/>
          </p:nvPr>
        </p:nvSpPr>
        <p:spPr>
          <a:xfrm>
            <a:off x="464100" y="1056150"/>
            <a:ext cx="8298300" cy="2938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a:t>Trabajando con variables:</a:t>
            </a:r>
            <a:endParaRPr b="1"/>
          </a:p>
          <a:p>
            <a:pPr indent="0" lvl="0" marL="0" rtl="0" algn="l">
              <a:spcBef>
                <a:spcPts val="1200"/>
              </a:spcBef>
              <a:spcAft>
                <a:spcPts val="0"/>
              </a:spcAft>
              <a:buNone/>
            </a:pPr>
            <a:r>
              <a:rPr lang="es" sz="1400"/>
              <a:t>Crea un proyecto nuevo de Kotlin en IntelliJ.</a:t>
            </a:r>
            <a:endParaRPr sz="1400"/>
          </a:p>
          <a:p>
            <a:pPr indent="0" lvl="0" marL="0" rtl="0" algn="l">
              <a:spcBef>
                <a:spcPts val="1200"/>
              </a:spcBef>
              <a:spcAft>
                <a:spcPts val="0"/>
              </a:spcAft>
              <a:buNone/>
            </a:pPr>
            <a:r>
              <a:rPr lang="es" sz="1400"/>
              <a:t>Crea una constante de Tipo Long y dale el valor 13.</a:t>
            </a:r>
            <a:endParaRPr sz="1400"/>
          </a:p>
          <a:p>
            <a:pPr indent="0" lvl="0" marL="0" rtl="0" algn="l">
              <a:spcBef>
                <a:spcPts val="1200"/>
              </a:spcBef>
              <a:spcAft>
                <a:spcPts val="0"/>
              </a:spcAft>
              <a:buNone/>
            </a:pPr>
            <a:r>
              <a:rPr lang="es" sz="1400"/>
              <a:t>Usa print() para escribir por pantalla (utiliza la variable): </a:t>
            </a:r>
            <a:endParaRPr sz="1400"/>
          </a:p>
          <a:p>
            <a:pPr indent="-317500" lvl="0" marL="457200" rtl="0" algn="l">
              <a:spcBef>
                <a:spcPts val="1200"/>
              </a:spcBef>
              <a:spcAft>
                <a:spcPts val="0"/>
              </a:spcAft>
              <a:buSzPts val="1400"/>
              <a:buChar char="●"/>
            </a:pPr>
            <a:r>
              <a:rPr lang="es" sz="1400"/>
              <a:t>“El número 13 es mi número favorito”.</a:t>
            </a:r>
            <a:endParaRPr sz="1400"/>
          </a:p>
          <a:p>
            <a:pPr indent="0" lvl="0" marL="0" rtl="0" algn="l">
              <a:spcBef>
                <a:spcPts val="1200"/>
              </a:spcBef>
              <a:spcAft>
                <a:spcPts val="0"/>
              </a:spcAft>
              <a:buNone/>
            </a:pPr>
            <a:r>
              <a:rPr lang="es" sz="1400"/>
              <a:t>Transforma la variable en un Double y usa println() para escribir por pantalla:</a:t>
            </a:r>
            <a:endParaRPr sz="1400"/>
          </a:p>
          <a:p>
            <a:pPr indent="-317500" lvl="0" marL="457200" rtl="0" algn="l">
              <a:spcBef>
                <a:spcPts val="1200"/>
              </a:spcBef>
              <a:spcAft>
                <a:spcPts val="0"/>
              </a:spcAft>
              <a:buSzPts val="1400"/>
              <a:buChar char="●"/>
            </a:pPr>
            <a:r>
              <a:rPr lang="es" sz="1400"/>
              <a:t>“Sin embargo, 13.0…</a:t>
            </a:r>
            <a:endParaRPr sz="1400"/>
          </a:p>
          <a:p>
            <a:pPr indent="-317500" lvl="0" marL="457200" rtl="0" algn="l">
              <a:spcBef>
                <a:spcPts val="0"/>
              </a:spcBef>
              <a:spcAft>
                <a:spcPts val="0"/>
              </a:spcAft>
              <a:buSzPts val="1400"/>
              <a:buChar char="●"/>
            </a:pPr>
            <a:r>
              <a:rPr lang="es" sz="1400"/>
              <a:t>no me gusta”.</a:t>
            </a:r>
            <a:endParaRPr sz="1400"/>
          </a:p>
        </p:txBody>
      </p:sp>
      <p:sp>
        <p:nvSpPr>
          <p:cNvPr id="353" name="Google Shape;353;p59"/>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https://github.com/carlosbellmont/EjercicioIntroduccionKotlin</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0"/>
          <p:cNvSpPr txBox="1"/>
          <p:nvPr>
            <p:ph idx="1" type="body"/>
          </p:nvPr>
        </p:nvSpPr>
        <p:spPr>
          <a:xfrm>
            <a:off x="464100" y="1056150"/>
            <a:ext cx="8298300" cy="360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Curso de introducción a Kotlin (Google).</a:t>
            </a:r>
            <a:endParaRPr/>
          </a:p>
          <a:p>
            <a:pPr indent="0" lvl="0" marL="0" rtl="0" algn="l">
              <a:spcBef>
                <a:spcPts val="1200"/>
              </a:spcBef>
              <a:spcAft>
                <a:spcPts val="0"/>
              </a:spcAft>
              <a:buNone/>
            </a:pPr>
            <a:r>
              <a:rPr lang="es" u="sng">
                <a:solidFill>
                  <a:schemeClr val="hlink"/>
                </a:solidFill>
                <a:hlinkClick r:id="rId3"/>
              </a:rPr>
              <a:t>Kotlin Basics</a:t>
            </a:r>
            <a:endParaRPr/>
          </a:p>
          <a:p>
            <a:pPr indent="0" lvl="0" marL="0" rtl="0" algn="l">
              <a:spcBef>
                <a:spcPts val="1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1"/>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r>
              <a:rPr lang="es" sz="1400"/>
              <a:t>:</a:t>
            </a:r>
            <a:endParaRPr sz="1400"/>
          </a:p>
          <a:p>
            <a:pPr indent="0" lvl="0" marL="0" rtl="0" algn="ctr">
              <a:spcBef>
                <a:spcPts val="0"/>
              </a:spcBef>
              <a:spcAft>
                <a:spcPts val="0"/>
              </a:spcAft>
              <a:buClr>
                <a:srgbClr val="000000"/>
              </a:buClr>
              <a:buSzPts val="1100"/>
              <a:buFont typeface="Arial"/>
              <a:buNone/>
            </a:pPr>
            <a:r>
              <a:rPr b="1" lang="es" sz="3000"/>
              <a:t>Funciones</a:t>
            </a:r>
            <a:endParaRPr b="1" sz="3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2"/>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¿Qué es una función?</a:t>
            </a:r>
            <a:endParaRPr/>
          </a:p>
        </p:txBody>
      </p:sp>
      <p:sp>
        <p:nvSpPr>
          <p:cNvPr id="369" name="Google Shape;369;p62"/>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317500" lvl="0" marL="457200" rtl="0" algn="l">
              <a:spcBef>
                <a:spcPts val="1200"/>
              </a:spcBef>
              <a:spcAft>
                <a:spcPts val="0"/>
              </a:spcAft>
              <a:buSzPts val="1400"/>
              <a:buChar char="●"/>
            </a:pPr>
            <a:r>
              <a:rPr lang="es" sz="1400"/>
              <a:t>Es un conjunto de código relativamente independiente al resto del programa.</a:t>
            </a:r>
            <a:endParaRPr sz="1400"/>
          </a:p>
          <a:p>
            <a:pPr indent="-317500" lvl="0" marL="457200" rtl="0" algn="l">
              <a:spcBef>
                <a:spcPts val="0"/>
              </a:spcBef>
              <a:spcAft>
                <a:spcPts val="0"/>
              </a:spcAft>
              <a:buSzPts val="1400"/>
              <a:buChar char="●"/>
            </a:pPr>
            <a:r>
              <a:rPr lang="es" sz="1400"/>
              <a:t>Es posible invocarla tantas veces como se desee.</a:t>
            </a:r>
            <a:endParaRPr sz="1400"/>
          </a:p>
          <a:p>
            <a:pPr indent="-317500" lvl="0" marL="457200" rtl="0" algn="l">
              <a:spcBef>
                <a:spcPts val="0"/>
              </a:spcBef>
              <a:spcAft>
                <a:spcPts val="0"/>
              </a:spcAft>
              <a:buSzPts val="1400"/>
              <a:buChar char="●"/>
            </a:pPr>
            <a:r>
              <a:rPr lang="es" sz="1400"/>
              <a:t>Pueden recibir inputs (Parámetros).</a:t>
            </a:r>
            <a:endParaRPr sz="1400"/>
          </a:p>
          <a:p>
            <a:pPr indent="-317500" lvl="0" marL="457200" rtl="0" algn="l">
              <a:spcBef>
                <a:spcPts val="0"/>
              </a:spcBef>
              <a:spcAft>
                <a:spcPts val="0"/>
              </a:spcAft>
              <a:buSzPts val="1400"/>
              <a:buChar char="●"/>
            </a:pPr>
            <a:r>
              <a:rPr lang="es" sz="1400"/>
              <a:t>Pueden devolver outputs.</a:t>
            </a:r>
            <a:endParaRPr sz="1400"/>
          </a:p>
          <a:p>
            <a:pPr indent="-317500" lvl="0" marL="457200" rtl="0" algn="l">
              <a:spcBef>
                <a:spcPts val="0"/>
              </a:spcBef>
              <a:spcAft>
                <a:spcPts val="0"/>
              </a:spcAft>
              <a:buSzPts val="1400"/>
              <a:buChar char="●"/>
            </a:pPr>
            <a:r>
              <a:rPr lang="es" sz="1400" u="sng">
                <a:solidFill>
                  <a:schemeClr val="hlink"/>
                </a:solidFill>
                <a:hlinkClick r:id="rId3"/>
              </a:rPr>
              <a:t>Documentación</a:t>
            </a:r>
            <a:endParaRPr sz="1400"/>
          </a:p>
        </p:txBody>
      </p:sp>
      <p:pic>
        <p:nvPicPr>
          <p:cNvPr id="370" name="Google Shape;370;p62"/>
          <p:cNvPicPr preferRelativeResize="0"/>
          <p:nvPr/>
        </p:nvPicPr>
        <p:blipFill>
          <a:blip r:embed="rId4">
            <a:alphaModFix/>
          </a:blip>
          <a:stretch>
            <a:fillRect/>
          </a:stretch>
        </p:blipFill>
        <p:spPr>
          <a:xfrm>
            <a:off x="5391450" y="3258175"/>
            <a:ext cx="1310700" cy="1310700"/>
          </a:xfrm>
          <a:prstGeom prst="rect">
            <a:avLst/>
          </a:prstGeom>
          <a:noFill/>
          <a:ln>
            <a:noFill/>
          </a:ln>
        </p:spPr>
      </p:pic>
      <p:sp>
        <p:nvSpPr>
          <p:cNvPr id="371" name="Google Shape;371;p62"/>
          <p:cNvSpPr txBox="1"/>
          <p:nvPr/>
        </p:nvSpPr>
        <p:spPr>
          <a:xfrm>
            <a:off x="3960150" y="3675025"/>
            <a:ext cx="972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900">
                <a:solidFill>
                  <a:schemeClr val="accent2"/>
                </a:solidFill>
              </a:rPr>
              <a:t>Input</a:t>
            </a:r>
            <a:endParaRPr sz="1900"/>
          </a:p>
        </p:txBody>
      </p:sp>
      <p:sp>
        <p:nvSpPr>
          <p:cNvPr id="372" name="Google Shape;372;p62"/>
          <p:cNvSpPr txBox="1"/>
          <p:nvPr/>
        </p:nvSpPr>
        <p:spPr>
          <a:xfrm>
            <a:off x="7294625" y="3682675"/>
            <a:ext cx="143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accent2"/>
                </a:solidFill>
              </a:rPr>
              <a:t>Output</a:t>
            </a:r>
            <a:endParaRPr sz="1800"/>
          </a:p>
        </p:txBody>
      </p:sp>
      <p:sp>
        <p:nvSpPr>
          <p:cNvPr id="373" name="Google Shape;373;p62"/>
          <p:cNvSpPr/>
          <p:nvPr/>
        </p:nvSpPr>
        <p:spPr>
          <a:xfrm>
            <a:off x="4827375" y="3788275"/>
            <a:ext cx="449400" cy="25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2"/>
          <p:cNvSpPr txBox="1"/>
          <p:nvPr/>
        </p:nvSpPr>
        <p:spPr>
          <a:xfrm>
            <a:off x="5391450" y="2857975"/>
            <a:ext cx="131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dk1"/>
                </a:solidFill>
              </a:rPr>
              <a:t>Function</a:t>
            </a:r>
            <a:endParaRPr b="1" sz="1800">
              <a:solidFill>
                <a:schemeClr val="dk1"/>
              </a:solidFill>
            </a:endParaRPr>
          </a:p>
        </p:txBody>
      </p:sp>
      <p:sp>
        <p:nvSpPr>
          <p:cNvPr id="375" name="Google Shape;375;p62"/>
          <p:cNvSpPr/>
          <p:nvPr/>
        </p:nvSpPr>
        <p:spPr>
          <a:xfrm>
            <a:off x="6816825" y="3788275"/>
            <a:ext cx="449400" cy="25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2"/>
          <p:cNvSpPr/>
          <p:nvPr/>
        </p:nvSpPr>
        <p:spPr>
          <a:xfrm>
            <a:off x="5334925" y="2857975"/>
            <a:ext cx="1433700" cy="17109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¿Qué compone una función?</a:t>
            </a:r>
            <a:endParaRPr/>
          </a:p>
        </p:txBody>
      </p:sp>
      <p:sp>
        <p:nvSpPr>
          <p:cNvPr id="382" name="Google Shape;382;p63"/>
          <p:cNvSpPr txBox="1"/>
          <p:nvPr>
            <p:ph idx="4294967295" type="body"/>
          </p:nvPr>
        </p:nvSpPr>
        <p:spPr>
          <a:xfrm>
            <a:off x="311700" y="1122525"/>
            <a:ext cx="41514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s" sz="1400"/>
              <a:t>Nombre</a:t>
            </a:r>
            <a:r>
              <a:rPr b="1" lang="es"/>
              <a:t>:</a:t>
            </a:r>
            <a:endParaRPr b="1"/>
          </a:p>
          <a:p>
            <a:pPr indent="-317500" lvl="0" marL="457200" rtl="0" algn="l">
              <a:lnSpc>
                <a:spcPct val="100000"/>
              </a:lnSpc>
              <a:spcBef>
                <a:spcPts val="1200"/>
              </a:spcBef>
              <a:spcAft>
                <a:spcPts val="0"/>
              </a:spcAft>
              <a:buSzPts val="1400"/>
              <a:buChar char="●"/>
            </a:pPr>
            <a:r>
              <a:rPr lang="es" sz="1400"/>
              <a:t>Identificador único de tu función.</a:t>
            </a:r>
            <a:endParaRPr sz="1400"/>
          </a:p>
          <a:p>
            <a:pPr indent="0" lvl="0" marL="0" rtl="0" algn="l">
              <a:lnSpc>
                <a:spcPct val="100000"/>
              </a:lnSpc>
              <a:spcBef>
                <a:spcPts val="1200"/>
              </a:spcBef>
              <a:spcAft>
                <a:spcPts val="0"/>
              </a:spcAft>
              <a:buNone/>
            </a:pPr>
            <a:r>
              <a:rPr b="1" lang="es" sz="1400"/>
              <a:t>Parámetros (Opcional)</a:t>
            </a:r>
            <a:r>
              <a:rPr b="1" lang="es" sz="1400"/>
              <a:t>:</a:t>
            </a:r>
            <a:endParaRPr b="1" sz="1400"/>
          </a:p>
          <a:p>
            <a:pPr indent="-317500" lvl="0" marL="457200" rtl="0" algn="l">
              <a:lnSpc>
                <a:spcPct val="100000"/>
              </a:lnSpc>
              <a:spcBef>
                <a:spcPts val="1200"/>
              </a:spcBef>
              <a:spcAft>
                <a:spcPts val="0"/>
              </a:spcAft>
              <a:buSzPts val="1400"/>
              <a:buChar char="●"/>
            </a:pPr>
            <a:r>
              <a:rPr lang="es" sz="1400"/>
              <a:t>Valores que entran a tu función</a:t>
            </a:r>
            <a:r>
              <a:rPr lang="es" sz="1400"/>
              <a:t>.</a:t>
            </a:r>
            <a:endParaRPr sz="1400"/>
          </a:p>
          <a:p>
            <a:pPr indent="0" lvl="0" marL="0" rtl="0" algn="l">
              <a:lnSpc>
                <a:spcPct val="100000"/>
              </a:lnSpc>
              <a:spcBef>
                <a:spcPts val="1200"/>
              </a:spcBef>
              <a:spcAft>
                <a:spcPts val="0"/>
              </a:spcAft>
              <a:buNone/>
            </a:pPr>
            <a:r>
              <a:rPr b="1" lang="es" sz="1400"/>
              <a:t>Tipo del Resultado (Opcional)</a:t>
            </a:r>
            <a:r>
              <a:rPr b="1" lang="es" sz="1400"/>
              <a:t>:</a:t>
            </a:r>
            <a:endParaRPr b="1" sz="1400"/>
          </a:p>
          <a:p>
            <a:pPr indent="-317500" lvl="0" marL="457200" rtl="0" algn="l">
              <a:lnSpc>
                <a:spcPct val="100000"/>
              </a:lnSpc>
              <a:spcBef>
                <a:spcPts val="1200"/>
              </a:spcBef>
              <a:spcAft>
                <a:spcPts val="0"/>
              </a:spcAft>
              <a:buSzPts val="1400"/>
              <a:buChar char="●"/>
            </a:pPr>
            <a:r>
              <a:rPr lang="es" sz="1400"/>
              <a:t>Tipo de valor que devuelve la función.</a:t>
            </a:r>
            <a:endParaRPr sz="1400"/>
          </a:p>
          <a:p>
            <a:pPr indent="0" lvl="0" marL="0" rtl="0" algn="l">
              <a:lnSpc>
                <a:spcPct val="100000"/>
              </a:lnSpc>
              <a:spcBef>
                <a:spcPts val="1200"/>
              </a:spcBef>
              <a:spcAft>
                <a:spcPts val="0"/>
              </a:spcAft>
              <a:buNone/>
            </a:pPr>
            <a:r>
              <a:rPr b="1" lang="es" sz="1400"/>
              <a:t>Resultado (Opcional):</a:t>
            </a:r>
            <a:endParaRPr b="1" sz="1400"/>
          </a:p>
          <a:p>
            <a:pPr indent="-317500" lvl="0" marL="457200" rtl="0" algn="l">
              <a:lnSpc>
                <a:spcPct val="100000"/>
              </a:lnSpc>
              <a:spcBef>
                <a:spcPts val="1200"/>
              </a:spcBef>
              <a:spcAft>
                <a:spcPts val="0"/>
              </a:spcAft>
              <a:buSzPts val="1400"/>
              <a:buChar char="●"/>
            </a:pPr>
            <a:r>
              <a:rPr lang="es" sz="1400"/>
              <a:t>Valor devuelto</a:t>
            </a:r>
            <a:endParaRPr sz="1400"/>
          </a:p>
        </p:txBody>
      </p:sp>
      <p:sp>
        <p:nvSpPr>
          <p:cNvPr id="383" name="Google Shape;383;p63"/>
          <p:cNvSpPr txBox="1"/>
          <p:nvPr>
            <p:ph idx="4294967295" type="body"/>
          </p:nvPr>
        </p:nvSpPr>
        <p:spPr>
          <a:xfrm>
            <a:off x="4375575" y="1122525"/>
            <a:ext cx="44568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s" sz="1400"/>
              <a:t>Ejemplo:</a:t>
            </a:r>
            <a:r>
              <a:rPr b="1" lang="es"/>
              <a:t> </a:t>
            </a:r>
            <a:endParaRPr sz="12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fun </a:t>
            </a:r>
            <a:r>
              <a:rPr lang="es" sz="1100">
                <a:solidFill>
                  <a:srgbClr val="FFC66D"/>
                </a:solidFill>
                <a:highlight>
                  <a:srgbClr val="2B2B2B"/>
                </a:highlight>
                <a:latin typeface="Courier New"/>
                <a:ea typeface="Courier New"/>
                <a:cs typeface="Courier New"/>
                <a:sym typeface="Courier New"/>
              </a:rPr>
              <a:t>funReturningString</a:t>
            </a:r>
            <a:r>
              <a:rPr lang="es" sz="1100">
                <a:solidFill>
                  <a:srgbClr val="A9B7C6"/>
                </a:solidFill>
                <a:highlight>
                  <a:srgbClr val="2B2B2B"/>
                </a:highlight>
                <a:latin typeface="Courier New"/>
                <a:ea typeface="Courier New"/>
                <a:cs typeface="Courier New"/>
                <a:sym typeface="Courier New"/>
              </a:rPr>
              <a:t>(</a:t>
            </a:r>
            <a:r>
              <a:rPr lang="es" sz="1100">
                <a:solidFill>
                  <a:srgbClr val="5975C6"/>
                </a:solidFill>
                <a:highlight>
                  <a:srgbClr val="2B2B2B"/>
                </a:highlight>
                <a:latin typeface="Courier New"/>
                <a:ea typeface="Courier New"/>
                <a:cs typeface="Courier New"/>
                <a:sym typeface="Courier New"/>
              </a:rPr>
              <a:t>param1 </a:t>
            </a:r>
            <a:r>
              <a:rPr lang="es" sz="1100">
                <a:solidFill>
                  <a:srgbClr val="A9B7C6"/>
                </a:solidFill>
                <a:highlight>
                  <a:srgbClr val="2B2B2B"/>
                </a:highlight>
                <a:latin typeface="Courier New"/>
                <a:ea typeface="Courier New"/>
                <a:cs typeface="Courier New"/>
                <a:sym typeface="Courier New"/>
              </a:rPr>
              <a:t>: Long): String{</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return </a:t>
            </a:r>
            <a:r>
              <a:rPr lang="es" sz="1100">
                <a:solidFill>
                  <a:srgbClr val="6A8759"/>
                </a:solidFill>
                <a:highlight>
                  <a:srgbClr val="2B2B2B"/>
                </a:highlight>
                <a:latin typeface="Courier New"/>
                <a:ea typeface="Courier New"/>
                <a:cs typeface="Courier New"/>
                <a:sym typeface="Courier New"/>
              </a:rPr>
              <a:t>"Esta función devuelve este texto y un </a:t>
            </a:r>
            <a:r>
              <a:rPr lang="es" sz="1100">
                <a:solidFill>
                  <a:srgbClr val="CC7832"/>
                </a:solidFill>
                <a:highlight>
                  <a:srgbClr val="2B2B2B"/>
                </a:highlight>
                <a:latin typeface="Courier New"/>
                <a:ea typeface="Courier New"/>
                <a:cs typeface="Courier New"/>
                <a:sym typeface="Courier New"/>
              </a:rPr>
              <a:t>$</a:t>
            </a:r>
            <a:r>
              <a:rPr lang="es" sz="1100">
                <a:solidFill>
                  <a:srgbClr val="5975C6"/>
                </a:solidFill>
                <a:highlight>
                  <a:srgbClr val="2B2B2B"/>
                </a:highlight>
                <a:latin typeface="Courier New"/>
                <a:ea typeface="Courier New"/>
                <a:cs typeface="Courier New"/>
                <a:sym typeface="Courier New"/>
              </a:rPr>
              <a:t>param1</a:t>
            </a:r>
            <a:r>
              <a:rPr lang="es" sz="1100">
                <a:solidFill>
                  <a:srgbClr val="6A8759"/>
                </a:solidFill>
                <a:highlight>
                  <a:srgbClr val="2B2B2B"/>
                </a:highlight>
                <a:latin typeface="Courier New"/>
                <a:ea typeface="Courier New"/>
                <a:cs typeface="Courier New"/>
                <a:sym typeface="Courier New"/>
              </a:rPr>
              <a:t>"</a:t>
            </a:r>
            <a:endParaRPr sz="11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a:t>
            </a:r>
            <a:endParaRPr b="1"/>
          </a:p>
          <a:p>
            <a:pPr indent="0" lvl="0" marL="0" rtl="0" algn="l">
              <a:lnSpc>
                <a:spcPct val="100000"/>
              </a:lnSpc>
              <a:spcBef>
                <a:spcPts val="1200"/>
              </a:spcBef>
              <a:spcAft>
                <a:spcPts val="0"/>
              </a:spcAft>
              <a:buNone/>
            </a:pPr>
            <a:r>
              <a:rPr lang="es" sz="1400"/>
              <a:t>Nombre:</a:t>
            </a:r>
            <a:r>
              <a:rPr lang="es"/>
              <a:t> </a:t>
            </a:r>
            <a:r>
              <a:rPr lang="es" sz="1400">
                <a:solidFill>
                  <a:srgbClr val="FFC66D"/>
                </a:solidFill>
                <a:highlight>
                  <a:srgbClr val="2B2B2B"/>
                </a:highlight>
                <a:latin typeface="Courier New"/>
                <a:ea typeface="Courier New"/>
                <a:cs typeface="Courier New"/>
                <a:sym typeface="Courier New"/>
              </a:rPr>
              <a:t>funReturningString</a:t>
            </a:r>
            <a:endParaRPr sz="2100"/>
          </a:p>
          <a:p>
            <a:pPr indent="0" lvl="0" marL="0" rtl="0" algn="l">
              <a:lnSpc>
                <a:spcPct val="100000"/>
              </a:lnSpc>
              <a:spcBef>
                <a:spcPts val="1200"/>
              </a:spcBef>
              <a:spcAft>
                <a:spcPts val="0"/>
              </a:spcAft>
              <a:buNone/>
            </a:pPr>
            <a:r>
              <a:rPr lang="es" sz="1400"/>
              <a:t>Parámetros</a:t>
            </a:r>
            <a:r>
              <a:rPr lang="es" sz="1400"/>
              <a:t>:</a:t>
            </a:r>
            <a:r>
              <a:rPr lang="es"/>
              <a:t> </a:t>
            </a:r>
            <a:r>
              <a:rPr lang="es" sz="1400">
                <a:solidFill>
                  <a:srgbClr val="5975C6"/>
                </a:solidFill>
                <a:highlight>
                  <a:srgbClr val="2B2B2B"/>
                </a:highlight>
                <a:latin typeface="Courier New"/>
                <a:ea typeface="Courier New"/>
                <a:cs typeface="Courier New"/>
                <a:sym typeface="Courier New"/>
              </a:rPr>
              <a:t>param1</a:t>
            </a:r>
            <a:endParaRPr sz="1500"/>
          </a:p>
          <a:p>
            <a:pPr indent="0" lvl="0" marL="0" rtl="0" algn="l">
              <a:lnSpc>
                <a:spcPct val="100000"/>
              </a:lnSpc>
              <a:spcBef>
                <a:spcPts val="1200"/>
              </a:spcBef>
              <a:spcAft>
                <a:spcPts val="0"/>
              </a:spcAft>
              <a:buNone/>
            </a:pPr>
            <a:r>
              <a:rPr lang="es" sz="1400"/>
              <a:t>Tipo del Resultado:</a:t>
            </a:r>
            <a:r>
              <a:rPr lang="es"/>
              <a:t> </a:t>
            </a:r>
            <a:r>
              <a:rPr lang="es" sz="1400">
                <a:solidFill>
                  <a:srgbClr val="A9B7C6"/>
                </a:solidFill>
                <a:highlight>
                  <a:srgbClr val="2B2B2B"/>
                </a:highlight>
                <a:latin typeface="Courier New"/>
                <a:ea typeface="Courier New"/>
                <a:cs typeface="Courier New"/>
                <a:sym typeface="Courier New"/>
              </a:rPr>
              <a:t>String</a:t>
            </a:r>
            <a:endParaRPr sz="14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1200"/>
              </a:spcBef>
              <a:spcAft>
                <a:spcPts val="1200"/>
              </a:spcAft>
              <a:buNone/>
            </a:pPr>
            <a:r>
              <a:rPr lang="es" sz="1400"/>
              <a:t>Resultado:</a:t>
            </a:r>
            <a:r>
              <a:rPr lang="es"/>
              <a:t> </a:t>
            </a:r>
            <a:r>
              <a:rPr lang="es" sz="1400">
                <a:solidFill>
                  <a:srgbClr val="6A8759"/>
                </a:solidFill>
                <a:highlight>
                  <a:srgbClr val="2B2B2B"/>
                </a:highlight>
                <a:latin typeface="Courier New"/>
                <a:ea typeface="Courier New"/>
                <a:cs typeface="Courier New"/>
                <a:sym typeface="Courier New"/>
              </a:rPr>
              <a:t>"Esta función devuelve este texto y un </a:t>
            </a:r>
            <a:r>
              <a:rPr lang="es" sz="1400">
                <a:solidFill>
                  <a:srgbClr val="CC7832"/>
                </a:solidFill>
                <a:highlight>
                  <a:srgbClr val="2B2B2B"/>
                </a:highlight>
                <a:latin typeface="Courier New"/>
                <a:ea typeface="Courier New"/>
                <a:cs typeface="Courier New"/>
                <a:sym typeface="Courier New"/>
              </a:rPr>
              <a:t>$</a:t>
            </a:r>
            <a:r>
              <a:rPr lang="es" sz="1400">
                <a:solidFill>
                  <a:srgbClr val="5975C6"/>
                </a:solidFill>
                <a:highlight>
                  <a:srgbClr val="2B2B2B"/>
                </a:highlight>
                <a:latin typeface="Courier New"/>
                <a:ea typeface="Courier New"/>
                <a:cs typeface="Courier New"/>
                <a:sym typeface="Courier New"/>
              </a:rPr>
              <a:t>param1</a:t>
            </a:r>
            <a:r>
              <a:rPr lang="es" sz="1400">
                <a:solidFill>
                  <a:srgbClr val="6A8759"/>
                </a:solidFill>
                <a:highlight>
                  <a:srgbClr val="2B2B2B"/>
                </a:highlight>
                <a:latin typeface="Courier New"/>
                <a:ea typeface="Courier New"/>
                <a:cs typeface="Courier New"/>
                <a:sym typeface="Courier New"/>
              </a:rPr>
              <a:t>"</a:t>
            </a:r>
            <a:endParaRPr sz="1700">
              <a:solidFill>
                <a:srgbClr val="A9B7C6"/>
              </a:solidFill>
              <a:highlight>
                <a:srgbClr val="2B2B2B"/>
              </a:highlight>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Creando mi primera función</a:t>
            </a:r>
            <a:endParaRPr/>
          </a:p>
        </p:txBody>
      </p:sp>
      <p:sp>
        <p:nvSpPr>
          <p:cNvPr id="389" name="Google Shape;389;p64"/>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Creando una función sin parámetros:</a:t>
            </a:r>
            <a:endParaRPr sz="1400">
              <a:solidFill>
                <a:srgbClr val="CC7832"/>
              </a:solidFill>
              <a:highlight>
                <a:srgbClr val="2B2B2B"/>
              </a:highlight>
              <a:latin typeface="Courier New"/>
              <a:ea typeface="Courier New"/>
              <a:cs typeface="Courier New"/>
              <a:sym typeface="Courier New"/>
            </a:endParaRPr>
          </a:p>
          <a:p>
            <a:pPr indent="457200" lvl="0" marL="0" rtl="0" algn="l">
              <a:lnSpc>
                <a:spcPct val="100000"/>
              </a:lnSpc>
              <a:spcBef>
                <a:spcPts val="1200"/>
              </a:spcBef>
              <a:spcAft>
                <a:spcPts val="0"/>
              </a:spcAft>
              <a:buClr>
                <a:schemeClr val="dk1"/>
              </a:buClr>
              <a:buSzPts val="1100"/>
              <a:buFont typeface="Arial"/>
              <a:buNone/>
            </a:pPr>
            <a:r>
              <a:rPr lang="es" sz="1200">
                <a:solidFill>
                  <a:srgbClr val="CC7832"/>
                </a:solidFill>
                <a:highlight>
                  <a:srgbClr val="2B2B2B"/>
                </a:highlight>
                <a:latin typeface="Courier New"/>
                <a:ea typeface="Courier New"/>
                <a:cs typeface="Courier New"/>
                <a:sym typeface="Courier New"/>
              </a:rPr>
              <a:t>fun </a:t>
            </a:r>
            <a:r>
              <a:rPr lang="es" sz="1200">
                <a:solidFill>
                  <a:srgbClr val="FFC66D"/>
                </a:solidFill>
                <a:highlight>
                  <a:srgbClr val="2B2B2B"/>
                </a:highlight>
                <a:latin typeface="Courier New"/>
                <a:ea typeface="Courier New"/>
                <a:cs typeface="Courier New"/>
                <a:sym typeface="Courier New"/>
              </a:rPr>
              <a:t>funWithoutParams</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 Soy la función funWithoutParams ==="</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br>
              <a:rPr lang="es" sz="1200">
                <a:solidFill>
                  <a:srgbClr val="A9B7C6"/>
                </a:solidFill>
                <a:highlight>
                  <a:srgbClr val="2B2B2B"/>
                </a:highlight>
                <a:latin typeface="Courier New"/>
                <a:ea typeface="Courier New"/>
                <a:cs typeface="Courier New"/>
                <a:sym typeface="Courier New"/>
              </a:rPr>
            </a:br>
            <a:endParaRPr sz="12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Creando una función con parámetros:</a:t>
            </a:r>
            <a:endParaRPr sz="1400">
              <a:solidFill>
                <a:srgbClr val="CC7832"/>
              </a:solidFill>
              <a:highlight>
                <a:srgbClr val="2B2B2B"/>
              </a:highlight>
              <a:latin typeface="Courier New"/>
              <a:ea typeface="Courier New"/>
              <a:cs typeface="Courier New"/>
              <a:sym typeface="Courier New"/>
            </a:endParaRPr>
          </a:p>
          <a:p>
            <a:pPr indent="457200" lvl="0" marL="0" rtl="0" algn="l">
              <a:lnSpc>
                <a:spcPct val="100000"/>
              </a:lnSpc>
              <a:spcBef>
                <a:spcPts val="1200"/>
              </a:spcBef>
              <a:spcAft>
                <a:spcPts val="1200"/>
              </a:spcAft>
              <a:buClr>
                <a:schemeClr val="dk1"/>
              </a:buClr>
              <a:buSzPts val="1100"/>
              <a:buFont typeface="Arial"/>
              <a:buNone/>
            </a:pPr>
            <a:r>
              <a:rPr lang="es" sz="1100">
                <a:solidFill>
                  <a:srgbClr val="CC7832"/>
                </a:solidFill>
                <a:highlight>
                  <a:srgbClr val="2B2B2B"/>
                </a:highlight>
                <a:latin typeface="Courier New"/>
                <a:ea typeface="Courier New"/>
                <a:cs typeface="Courier New"/>
                <a:sym typeface="Courier New"/>
              </a:rPr>
              <a:t>fun </a:t>
            </a:r>
            <a:r>
              <a:rPr lang="es" sz="1100">
                <a:solidFill>
                  <a:srgbClr val="FFC66D"/>
                </a:solidFill>
                <a:highlight>
                  <a:srgbClr val="2B2B2B"/>
                </a:highlight>
                <a:latin typeface="Courier New"/>
                <a:ea typeface="Courier New"/>
                <a:cs typeface="Courier New"/>
                <a:sym typeface="Courier New"/>
              </a:rPr>
              <a:t>funWithParams</a:t>
            </a:r>
            <a:r>
              <a:rPr lang="es" sz="1100">
                <a:solidFill>
                  <a:srgbClr val="A9B7C6"/>
                </a:solidFill>
                <a:highlight>
                  <a:srgbClr val="2B2B2B"/>
                </a:highlight>
                <a:latin typeface="Courier New"/>
                <a:ea typeface="Courier New"/>
                <a:cs typeface="Courier New"/>
                <a:sym typeface="Courier New"/>
              </a:rPr>
              <a:t>(</a:t>
            </a:r>
            <a:r>
              <a:rPr lang="es" sz="1100">
                <a:solidFill>
                  <a:srgbClr val="5975C6"/>
                </a:solidFill>
                <a:highlight>
                  <a:srgbClr val="2B2B2B"/>
                </a:highlight>
                <a:latin typeface="Courier New"/>
                <a:ea typeface="Courier New"/>
                <a:cs typeface="Courier New"/>
                <a:sym typeface="Courier New"/>
              </a:rPr>
              <a:t>number </a:t>
            </a:r>
            <a:r>
              <a:rPr lang="es" sz="1100">
                <a:solidFill>
                  <a:srgbClr val="A9B7C6"/>
                </a:solidFill>
                <a:highlight>
                  <a:srgbClr val="2B2B2B"/>
                </a:highlight>
                <a:latin typeface="Courier New"/>
                <a:ea typeface="Courier New"/>
                <a:cs typeface="Courier New"/>
                <a:sym typeface="Courier New"/>
              </a:rPr>
              <a:t>: Int){</a:t>
            </a:r>
            <a:br>
              <a:rPr lang="es" sz="1100">
                <a:solidFill>
                  <a:srgbClr val="A9B7C6"/>
                </a:solidFill>
                <a:highlight>
                  <a:srgbClr val="2B2B2B"/>
                </a:highlight>
                <a:latin typeface="Courier New"/>
                <a:ea typeface="Courier New"/>
                <a:cs typeface="Courier New"/>
                <a:sym typeface="Courier New"/>
              </a:rPr>
            </a:br>
            <a:r>
              <a:rPr lang="es" sz="1100">
                <a:solidFill>
                  <a:srgbClr val="A9B7C6"/>
                </a:solidFill>
                <a:highlight>
                  <a:srgbClr val="2B2B2B"/>
                </a:highlight>
                <a:latin typeface="Courier New"/>
                <a:ea typeface="Courier New"/>
                <a:cs typeface="Courier New"/>
                <a:sym typeface="Courier New"/>
              </a:rPr>
              <a:t>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 Soy la función funWithParams ==="</a:t>
            </a:r>
            <a:r>
              <a:rPr lang="es" sz="1100">
                <a:solidFill>
                  <a:srgbClr val="A9B7C6"/>
                </a:solidFill>
                <a:highlight>
                  <a:srgbClr val="2B2B2B"/>
                </a:highlight>
                <a:latin typeface="Courier New"/>
                <a:ea typeface="Courier New"/>
                <a:cs typeface="Courier New"/>
                <a:sym typeface="Courier New"/>
              </a:rPr>
              <a:t>)</a:t>
            </a:r>
            <a:br>
              <a:rPr lang="es" sz="1100">
                <a:solidFill>
                  <a:srgbClr val="A9B7C6"/>
                </a:solidFill>
                <a:highlight>
                  <a:srgbClr val="2B2B2B"/>
                </a:highlight>
                <a:latin typeface="Courier New"/>
                <a:ea typeface="Courier New"/>
                <a:cs typeface="Courier New"/>
                <a:sym typeface="Courier New"/>
              </a:rPr>
            </a:br>
            <a:r>
              <a:rPr lang="es" sz="1100">
                <a:solidFill>
                  <a:srgbClr val="A9B7C6"/>
                </a:solidFill>
                <a:highlight>
                  <a:srgbClr val="2B2B2B"/>
                </a:highlight>
                <a:latin typeface="Courier New"/>
                <a:ea typeface="Courier New"/>
                <a:cs typeface="Courier New"/>
                <a:sym typeface="Courier New"/>
              </a:rPr>
              <a:t>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"He recibido el número recibido </a:t>
            </a:r>
            <a:r>
              <a:rPr lang="es" sz="1100">
                <a:solidFill>
                  <a:srgbClr val="CC7832"/>
                </a:solidFill>
                <a:highlight>
                  <a:srgbClr val="2B2B2B"/>
                </a:highlight>
                <a:latin typeface="Courier New"/>
                <a:ea typeface="Courier New"/>
                <a:cs typeface="Courier New"/>
                <a:sym typeface="Courier New"/>
              </a:rPr>
              <a:t>$</a:t>
            </a:r>
            <a:r>
              <a:rPr lang="es" sz="1100">
                <a:solidFill>
                  <a:srgbClr val="5975C6"/>
                </a:solidFill>
                <a:highlight>
                  <a:srgbClr val="2B2B2B"/>
                </a:highlight>
                <a:latin typeface="Courier New"/>
                <a:ea typeface="Courier New"/>
                <a:cs typeface="Courier New"/>
                <a:sym typeface="Courier New"/>
              </a:rPr>
              <a:t>number</a:t>
            </a:r>
            <a:r>
              <a:rPr lang="es" sz="1100">
                <a:solidFill>
                  <a:srgbClr val="6A8759"/>
                </a:solidFill>
                <a:highlight>
                  <a:srgbClr val="2B2B2B"/>
                </a:highlight>
                <a:latin typeface="Courier New"/>
                <a:ea typeface="Courier New"/>
                <a:cs typeface="Courier New"/>
                <a:sym typeface="Courier New"/>
              </a:rPr>
              <a:t>"</a:t>
            </a:r>
            <a:r>
              <a:rPr lang="es" sz="1100">
                <a:solidFill>
                  <a:srgbClr val="A9B7C6"/>
                </a:solidFill>
                <a:highlight>
                  <a:srgbClr val="2B2B2B"/>
                </a:highlight>
                <a:latin typeface="Courier New"/>
                <a:ea typeface="Courier New"/>
                <a:cs typeface="Courier New"/>
                <a:sym typeface="Courier New"/>
              </a:rPr>
              <a:t>)</a:t>
            </a:r>
            <a:br>
              <a:rPr lang="es" sz="1100">
                <a:solidFill>
                  <a:srgbClr val="A9B7C6"/>
                </a:solidFill>
                <a:highlight>
                  <a:srgbClr val="2B2B2B"/>
                </a:highlight>
                <a:latin typeface="Courier New"/>
                <a:ea typeface="Courier New"/>
                <a:cs typeface="Courier New"/>
                <a:sym typeface="Courier New"/>
              </a:rPr>
            </a:b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¿Parámetros?</a:t>
            </a:r>
            <a:endParaRPr/>
          </a:p>
        </p:txBody>
      </p:sp>
      <p:sp>
        <p:nvSpPr>
          <p:cNvPr id="395" name="Google Shape;395;p65"/>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Viendo en detalle:</a:t>
            </a:r>
            <a:endParaRPr sz="1400">
              <a:solidFill>
                <a:srgbClr val="CC7832"/>
              </a:solidFill>
              <a:highlight>
                <a:srgbClr val="2B2B2B"/>
              </a:highlight>
              <a:latin typeface="Courier New"/>
              <a:ea typeface="Courier New"/>
              <a:cs typeface="Courier New"/>
              <a:sym typeface="Courier New"/>
            </a:endParaRPr>
          </a:p>
          <a:p>
            <a:pPr indent="457200" lvl="0" marL="0" rtl="0" algn="l">
              <a:lnSpc>
                <a:spcPct val="100000"/>
              </a:lnSpc>
              <a:spcBef>
                <a:spcPts val="1200"/>
              </a:spcBef>
              <a:spcAft>
                <a:spcPts val="0"/>
              </a:spcAft>
              <a:buClr>
                <a:schemeClr val="dk1"/>
              </a:buClr>
              <a:buSzPts val="1100"/>
              <a:buFont typeface="Arial"/>
              <a:buNone/>
            </a:pPr>
            <a:r>
              <a:rPr lang="es" sz="1100">
                <a:solidFill>
                  <a:srgbClr val="CC7832"/>
                </a:solidFill>
                <a:highlight>
                  <a:srgbClr val="2B2B2B"/>
                </a:highlight>
                <a:latin typeface="Courier New"/>
                <a:ea typeface="Courier New"/>
                <a:cs typeface="Courier New"/>
                <a:sym typeface="Courier New"/>
              </a:rPr>
              <a:t>fun </a:t>
            </a:r>
            <a:r>
              <a:rPr lang="es" sz="1100">
                <a:solidFill>
                  <a:srgbClr val="FFC66D"/>
                </a:solidFill>
                <a:highlight>
                  <a:srgbClr val="2B2B2B"/>
                </a:highlight>
                <a:latin typeface="Courier New"/>
                <a:ea typeface="Courier New"/>
                <a:cs typeface="Courier New"/>
                <a:sym typeface="Courier New"/>
              </a:rPr>
              <a:t>funWithParams</a:t>
            </a:r>
            <a:r>
              <a:rPr lang="es" sz="1100">
                <a:solidFill>
                  <a:srgbClr val="A9B7C6"/>
                </a:solidFill>
                <a:highlight>
                  <a:srgbClr val="2B2B2B"/>
                </a:highlight>
                <a:latin typeface="Courier New"/>
                <a:ea typeface="Courier New"/>
                <a:cs typeface="Courier New"/>
                <a:sym typeface="Courier New"/>
              </a:rPr>
              <a:t>(</a:t>
            </a:r>
            <a:r>
              <a:rPr lang="es" sz="1100">
                <a:solidFill>
                  <a:srgbClr val="5975C6"/>
                </a:solidFill>
                <a:highlight>
                  <a:srgbClr val="2B2B2B"/>
                </a:highlight>
                <a:latin typeface="Courier New"/>
                <a:ea typeface="Courier New"/>
                <a:cs typeface="Courier New"/>
                <a:sym typeface="Courier New"/>
              </a:rPr>
              <a:t>number </a:t>
            </a:r>
            <a:r>
              <a:rPr lang="es" sz="1100">
                <a:solidFill>
                  <a:srgbClr val="A9B7C6"/>
                </a:solidFill>
                <a:highlight>
                  <a:srgbClr val="2B2B2B"/>
                </a:highlight>
                <a:latin typeface="Courier New"/>
                <a:ea typeface="Courier New"/>
                <a:cs typeface="Courier New"/>
                <a:sym typeface="Courier New"/>
              </a:rPr>
              <a:t>: Int){</a:t>
            </a:r>
            <a:br>
              <a:rPr lang="es" sz="1100">
                <a:solidFill>
                  <a:srgbClr val="A9B7C6"/>
                </a:solidFill>
                <a:highlight>
                  <a:srgbClr val="2B2B2B"/>
                </a:highlight>
                <a:latin typeface="Courier New"/>
                <a:ea typeface="Courier New"/>
                <a:cs typeface="Courier New"/>
                <a:sym typeface="Courier New"/>
              </a:rPr>
            </a:br>
            <a:r>
              <a:rPr lang="es" sz="1100">
                <a:solidFill>
                  <a:srgbClr val="A9B7C6"/>
                </a:solidFill>
                <a:highlight>
                  <a:srgbClr val="2B2B2B"/>
                </a:highlight>
                <a:latin typeface="Courier New"/>
                <a:ea typeface="Courier New"/>
                <a:cs typeface="Courier New"/>
                <a:sym typeface="Courier New"/>
              </a:rPr>
              <a:t>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 Soy la función funWithParams ==="</a:t>
            </a:r>
            <a:r>
              <a:rPr lang="es" sz="1100">
                <a:solidFill>
                  <a:srgbClr val="A9B7C6"/>
                </a:solidFill>
                <a:highlight>
                  <a:srgbClr val="2B2B2B"/>
                </a:highlight>
                <a:latin typeface="Courier New"/>
                <a:ea typeface="Courier New"/>
                <a:cs typeface="Courier New"/>
                <a:sym typeface="Courier New"/>
              </a:rPr>
              <a:t>)</a:t>
            </a:r>
            <a:br>
              <a:rPr lang="es" sz="1100">
                <a:solidFill>
                  <a:srgbClr val="A9B7C6"/>
                </a:solidFill>
                <a:highlight>
                  <a:srgbClr val="2B2B2B"/>
                </a:highlight>
                <a:latin typeface="Courier New"/>
                <a:ea typeface="Courier New"/>
                <a:cs typeface="Courier New"/>
                <a:sym typeface="Courier New"/>
              </a:rPr>
            </a:br>
            <a:r>
              <a:rPr lang="es" sz="1100">
                <a:solidFill>
                  <a:srgbClr val="A9B7C6"/>
                </a:solidFill>
                <a:highlight>
                  <a:srgbClr val="2B2B2B"/>
                </a:highlight>
                <a:latin typeface="Courier New"/>
                <a:ea typeface="Courier New"/>
                <a:cs typeface="Courier New"/>
                <a:sym typeface="Courier New"/>
              </a:rPr>
              <a:t>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"He recibido el número recibido </a:t>
            </a:r>
            <a:r>
              <a:rPr lang="es" sz="1100">
                <a:solidFill>
                  <a:srgbClr val="CC7832"/>
                </a:solidFill>
                <a:highlight>
                  <a:srgbClr val="2B2B2B"/>
                </a:highlight>
                <a:latin typeface="Courier New"/>
                <a:ea typeface="Courier New"/>
                <a:cs typeface="Courier New"/>
                <a:sym typeface="Courier New"/>
              </a:rPr>
              <a:t>$</a:t>
            </a:r>
            <a:r>
              <a:rPr lang="es" sz="1100">
                <a:solidFill>
                  <a:srgbClr val="5975C6"/>
                </a:solidFill>
                <a:highlight>
                  <a:srgbClr val="2B2B2B"/>
                </a:highlight>
                <a:latin typeface="Courier New"/>
                <a:ea typeface="Courier New"/>
                <a:cs typeface="Courier New"/>
                <a:sym typeface="Courier New"/>
              </a:rPr>
              <a:t>number</a:t>
            </a:r>
            <a:r>
              <a:rPr lang="es" sz="1100">
                <a:solidFill>
                  <a:srgbClr val="6A8759"/>
                </a:solidFill>
                <a:highlight>
                  <a:srgbClr val="2B2B2B"/>
                </a:highlight>
                <a:latin typeface="Courier New"/>
                <a:ea typeface="Courier New"/>
                <a:cs typeface="Courier New"/>
                <a:sym typeface="Courier New"/>
              </a:rPr>
              <a:t>"</a:t>
            </a:r>
            <a:r>
              <a:rPr lang="es" sz="1100">
                <a:solidFill>
                  <a:srgbClr val="A9B7C6"/>
                </a:solidFill>
                <a:highlight>
                  <a:srgbClr val="2B2B2B"/>
                </a:highlight>
                <a:latin typeface="Courier New"/>
                <a:ea typeface="Courier New"/>
                <a:cs typeface="Courier New"/>
                <a:sym typeface="Courier New"/>
              </a:rPr>
              <a:t>)</a:t>
            </a:r>
            <a:br>
              <a:rPr lang="es" sz="1100">
                <a:solidFill>
                  <a:srgbClr val="A9B7C6"/>
                </a:solidFill>
                <a:highlight>
                  <a:srgbClr val="2B2B2B"/>
                </a:highlight>
                <a:latin typeface="Courier New"/>
                <a:ea typeface="Courier New"/>
                <a:cs typeface="Courier New"/>
                <a:sym typeface="Courier New"/>
              </a:rPr>
            </a:b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Vemos que utilizamos la siguiente estructura: </a:t>
            </a:r>
            <a:r>
              <a:rPr lang="es" sz="1700">
                <a:solidFill>
                  <a:srgbClr val="5975C6"/>
                </a:solidFill>
                <a:highlight>
                  <a:srgbClr val="2B2B2B"/>
                </a:highlight>
                <a:latin typeface="Courier New"/>
                <a:ea typeface="Courier New"/>
                <a:cs typeface="Courier New"/>
                <a:sym typeface="Courier New"/>
              </a:rPr>
              <a:t>number </a:t>
            </a:r>
            <a:r>
              <a:rPr lang="es" sz="1700">
                <a:solidFill>
                  <a:srgbClr val="A9B7C6"/>
                </a:solidFill>
                <a:highlight>
                  <a:srgbClr val="2B2B2B"/>
                </a:highlight>
                <a:latin typeface="Courier New"/>
                <a:ea typeface="Courier New"/>
                <a:cs typeface="Courier New"/>
                <a:sym typeface="Courier New"/>
              </a:rPr>
              <a:t>: Int</a:t>
            </a:r>
            <a:endParaRPr sz="17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t>Primero le damos el nombre al parámetro y luego definimos su tipo.</a:t>
            </a:r>
            <a:endParaRPr sz="1400"/>
          </a:p>
          <a:p>
            <a:pPr indent="0" lvl="0" marL="457200" rtl="0" algn="l">
              <a:spcBef>
                <a:spcPts val="1200"/>
              </a:spcBef>
              <a:spcAft>
                <a:spcPts val="0"/>
              </a:spcAft>
              <a:buNone/>
            </a:pPr>
            <a:r>
              <a:rPr lang="es" sz="1400"/>
              <a:t>A partir de ese momento es </a:t>
            </a:r>
            <a:r>
              <a:rPr b="1" lang="es" sz="1400"/>
              <a:t>cómo una variable más dentro de la función</a:t>
            </a:r>
            <a:r>
              <a:rPr lang="es" sz="1400"/>
              <a:t>.</a:t>
            </a:r>
            <a:endParaRPr sz="1400"/>
          </a:p>
          <a:p>
            <a:pPr indent="0" lvl="0" marL="0" rtl="0" algn="l">
              <a:lnSpc>
                <a:spcPct val="100000"/>
              </a:lnSpc>
              <a:spcBef>
                <a:spcPts val="1200"/>
              </a:spcBef>
              <a:spcAft>
                <a:spcPts val="1200"/>
              </a:spcAft>
              <a:buClr>
                <a:schemeClr val="dk1"/>
              </a:buClr>
              <a:buSzPts val="1100"/>
              <a:buFont typeface="Arial"/>
              <a:buNone/>
            </a:pPr>
            <a:r>
              <a:t/>
            </a:r>
            <a:endParaRPr sz="11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¿Y qué más?</a:t>
            </a:r>
            <a:endParaRPr/>
          </a:p>
        </p:txBody>
      </p:sp>
      <p:sp>
        <p:nvSpPr>
          <p:cNvPr id="103" name="Google Shape;103;p21"/>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Compatible con Java.</a:t>
            </a:r>
            <a:endParaRPr sz="1400"/>
          </a:p>
          <a:p>
            <a:pPr indent="0" lvl="0" marL="0" rtl="0" algn="l">
              <a:spcBef>
                <a:spcPts val="1200"/>
              </a:spcBef>
              <a:spcAft>
                <a:spcPts val="0"/>
              </a:spcAft>
              <a:buClr>
                <a:schemeClr val="dk1"/>
              </a:buClr>
              <a:buSzPts val="1100"/>
              <a:buFont typeface="Arial"/>
              <a:buNone/>
            </a:pPr>
            <a:r>
              <a:rPr lang="es" sz="1400"/>
              <a:t>Multiplataforma.</a:t>
            </a:r>
            <a:endParaRPr sz="1400"/>
          </a:p>
          <a:p>
            <a:pPr indent="0" lvl="0" marL="0" rtl="0" algn="l">
              <a:spcBef>
                <a:spcPts val="1200"/>
              </a:spcBef>
              <a:spcAft>
                <a:spcPts val="0"/>
              </a:spcAft>
              <a:buNone/>
            </a:pPr>
            <a:r>
              <a:rPr lang="es" sz="1400"/>
              <a:t>Aplicaciones de tipo Servidor.</a:t>
            </a:r>
            <a:endParaRPr sz="1400"/>
          </a:p>
          <a:p>
            <a:pPr indent="0" lvl="0" marL="0" rtl="0" algn="l">
              <a:spcBef>
                <a:spcPts val="1200"/>
              </a:spcBef>
              <a:spcAft>
                <a:spcPts val="0"/>
              </a:spcAft>
              <a:buNone/>
            </a:pPr>
            <a:r>
              <a:rPr lang="es" sz="1400"/>
              <a:t>Muy similar a Swift, el lenguaje de programación de iOS.</a:t>
            </a:r>
            <a:endParaRPr sz="1400"/>
          </a:p>
          <a:p>
            <a:pPr indent="0" lvl="0" marL="0" rtl="0" algn="l">
              <a:spcBef>
                <a:spcPts val="1200"/>
              </a:spcBef>
              <a:spcAft>
                <a:spcPts val="1200"/>
              </a:spcAft>
              <a:buNone/>
            </a:pPr>
            <a:r>
              <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6"/>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Contexto de un variable</a:t>
            </a:r>
            <a:endParaRPr/>
          </a:p>
        </p:txBody>
      </p:sp>
      <p:sp>
        <p:nvSpPr>
          <p:cNvPr id="401" name="Google Shape;401;p66"/>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Viendo en detalle:</a:t>
            </a:r>
            <a:endParaRPr sz="1400">
              <a:solidFill>
                <a:srgbClr val="CC7832"/>
              </a:solidFill>
              <a:highlight>
                <a:srgbClr val="2B2B2B"/>
              </a:highlight>
              <a:latin typeface="Courier New"/>
              <a:ea typeface="Courier New"/>
              <a:cs typeface="Courier New"/>
              <a:sym typeface="Courier New"/>
            </a:endParaRPr>
          </a:p>
          <a:p>
            <a:pPr indent="457200" lvl="0" marL="0" rtl="0" algn="l">
              <a:lnSpc>
                <a:spcPct val="100000"/>
              </a:lnSpc>
              <a:spcBef>
                <a:spcPts val="1200"/>
              </a:spcBef>
              <a:spcAft>
                <a:spcPts val="0"/>
              </a:spcAft>
              <a:buClr>
                <a:schemeClr val="dk1"/>
              </a:buClr>
              <a:buSzPts val="1100"/>
              <a:buFont typeface="Arial"/>
              <a:buNone/>
            </a:pPr>
            <a:r>
              <a:rPr lang="es" sz="1100">
                <a:solidFill>
                  <a:srgbClr val="CC7832"/>
                </a:solidFill>
                <a:highlight>
                  <a:srgbClr val="2B2B2B"/>
                </a:highlight>
                <a:latin typeface="Courier New"/>
                <a:ea typeface="Courier New"/>
                <a:cs typeface="Courier New"/>
                <a:sym typeface="Courier New"/>
              </a:rPr>
              <a:t>fun </a:t>
            </a:r>
            <a:r>
              <a:rPr lang="es" sz="1100">
                <a:solidFill>
                  <a:srgbClr val="FFC66D"/>
                </a:solidFill>
                <a:highlight>
                  <a:srgbClr val="2B2B2B"/>
                </a:highlight>
                <a:latin typeface="Courier New"/>
                <a:ea typeface="Courier New"/>
                <a:cs typeface="Courier New"/>
                <a:sym typeface="Courier New"/>
              </a:rPr>
              <a:t>funWithParams</a:t>
            </a:r>
            <a:r>
              <a:rPr lang="es" sz="1100">
                <a:solidFill>
                  <a:srgbClr val="A9B7C6"/>
                </a:solidFill>
                <a:highlight>
                  <a:srgbClr val="2B2B2B"/>
                </a:highlight>
                <a:latin typeface="Courier New"/>
                <a:ea typeface="Courier New"/>
                <a:cs typeface="Courier New"/>
                <a:sym typeface="Courier New"/>
              </a:rPr>
              <a:t>(</a:t>
            </a:r>
            <a:r>
              <a:rPr lang="es" sz="1100">
                <a:solidFill>
                  <a:srgbClr val="5975C6"/>
                </a:solidFill>
                <a:highlight>
                  <a:srgbClr val="2B2B2B"/>
                </a:highlight>
                <a:latin typeface="Courier New"/>
                <a:ea typeface="Courier New"/>
                <a:cs typeface="Courier New"/>
                <a:sym typeface="Courier New"/>
              </a:rPr>
              <a:t>number </a:t>
            </a:r>
            <a:r>
              <a:rPr lang="es" sz="1100">
                <a:solidFill>
                  <a:srgbClr val="A9B7C6"/>
                </a:solidFill>
                <a:highlight>
                  <a:srgbClr val="2B2B2B"/>
                </a:highlight>
                <a:latin typeface="Courier New"/>
                <a:ea typeface="Courier New"/>
                <a:cs typeface="Courier New"/>
                <a:sym typeface="Courier New"/>
              </a:rPr>
              <a:t>: Int){</a:t>
            </a:r>
            <a:br>
              <a:rPr lang="es" sz="1100">
                <a:solidFill>
                  <a:srgbClr val="A9B7C6"/>
                </a:solidFill>
                <a:highlight>
                  <a:srgbClr val="2B2B2B"/>
                </a:highlight>
                <a:latin typeface="Courier New"/>
                <a:ea typeface="Courier New"/>
                <a:cs typeface="Courier New"/>
                <a:sym typeface="Courier New"/>
              </a:rPr>
            </a:br>
            <a:r>
              <a:rPr lang="es" sz="1100">
                <a:solidFill>
                  <a:srgbClr val="A9B7C6"/>
                </a:solidFill>
                <a:highlight>
                  <a:srgbClr val="2B2B2B"/>
                </a:highlight>
                <a:latin typeface="Courier New"/>
                <a:ea typeface="Courier New"/>
                <a:cs typeface="Courier New"/>
                <a:sym typeface="Courier New"/>
              </a:rPr>
              <a:t>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 Soy la función funWithParams ==="</a:t>
            </a:r>
            <a:r>
              <a:rPr lang="es" sz="1100">
                <a:solidFill>
                  <a:srgbClr val="A9B7C6"/>
                </a:solidFill>
                <a:highlight>
                  <a:srgbClr val="2B2B2B"/>
                </a:highlight>
                <a:latin typeface="Courier New"/>
                <a:ea typeface="Courier New"/>
                <a:cs typeface="Courier New"/>
                <a:sym typeface="Courier New"/>
              </a:rPr>
              <a:t>)</a:t>
            </a:r>
            <a:br>
              <a:rPr lang="es" sz="1100">
                <a:solidFill>
                  <a:srgbClr val="A9B7C6"/>
                </a:solidFill>
                <a:highlight>
                  <a:srgbClr val="2B2B2B"/>
                </a:highlight>
                <a:latin typeface="Courier New"/>
                <a:ea typeface="Courier New"/>
                <a:cs typeface="Courier New"/>
                <a:sym typeface="Courier New"/>
              </a:rPr>
            </a:br>
            <a:r>
              <a:rPr lang="es" sz="1100">
                <a:solidFill>
                  <a:srgbClr val="A9B7C6"/>
                </a:solidFill>
                <a:highlight>
                  <a:srgbClr val="2B2B2B"/>
                </a:highlight>
                <a:latin typeface="Courier New"/>
                <a:ea typeface="Courier New"/>
                <a:cs typeface="Courier New"/>
                <a:sym typeface="Courier New"/>
              </a:rPr>
              <a:t>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"He recibido el número recibido </a:t>
            </a:r>
            <a:r>
              <a:rPr lang="es" sz="1100">
                <a:solidFill>
                  <a:srgbClr val="CC7832"/>
                </a:solidFill>
                <a:highlight>
                  <a:srgbClr val="2B2B2B"/>
                </a:highlight>
                <a:latin typeface="Courier New"/>
                <a:ea typeface="Courier New"/>
                <a:cs typeface="Courier New"/>
                <a:sym typeface="Courier New"/>
              </a:rPr>
              <a:t>$</a:t>
            </a:r>
            <a:r>
              <a:rPr lang="es" sz="1100">
                <a:solidFill>
                  <a:srgbClr val="5975C6"/>
                </a:solidFill>
                <a:highlight>
                  <a:srgbClr val="2B2B2B"/>
                </a:highlight>
                <a:latin typeface="Courier New"/>
                <a:ea typeface="Courier New"/>
                <a:cs typeface="Courier New"/>
                <a:sym typeface="Courier New"/>
              </a:rPr>
              <a:t>number</a:t>
            </a:r>
            <a:r>
              <a:rPr lang="es" sz="1100">
                <a:solidFill>
                  <a:srgbClr val="6A8759"/>
                </a:solidFill>
                <a:highlight>
                  <a:srgbClr val="2B2B2B"/>
                </a:highlight>
                <a:latin typeface="Courier New"/>
                <a:ea typeface="Courier New"/>
                <a:cs typeface="Courier New"/>
                <a:sym typeface="Courier New"/>
              </a:rPr>
              <a:t>"</a:t>
            </a:r>
            <a:r>
              <a:rPr lang="es" sz="1100">
                <a:solidFill>
                  <a:srgbClr val="A9B7C6"/>
                </a:solidFill>
                <a:highlight>
                  <a:srgbClr val="2B2B2B"/>
                </a:highlight>
                <a:latin typeface="Courier New"/>
                <a:ea typeface="Courier New"/>
                <a:cs typeface="Courier New"/>
                <a:sym typeface="Courier New"/>
              </a:rPr>
              <a:t>)</a:t>
            </a:r>
            <a:br>
              <a:rPr lang="es" sz="1100">
                <a:solidFill>
                  <a:srgbClr val="A9B7C6"/>
                </a:solidFill>
                <a:highlight>
                  <a:srgbClr val="2B2B2B"/>
                </a:highlight>
                <a:latin typeface="Courier New"/>
                <a:ea typeface="Courier New"/>
                <a:cs typeface="Courier New"/>
                <a:sym typeface="Courier New"/>
              </a:rPr>
            </a:br>
            <a:r>
              <a:rPr lang="es" sz="1100">
                <a:solidFill>
                  <a:srgbClr val="A9B7C6"/>
                </a:solidFill>
                <a:highlight>
                  <a:srgbClr val="2B2B2B"/>
                </a:highlight>
                <a:latin typeface="Courier New"/>
                <a:ea typeface="Courier New"/>
                <a:cs typeface="Courier New"/>
                <a:sym typeface="Courier New"/>
              </a:rPr>
              <a:t>	}</a:t>
            </a:r>
            <a:endParaRPr sz="11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Fíjate que en </a:t>
            </a:r>
            <a:r>
              <a:rPr lang="es">
                <a:solidFill>
                  <a:srgbClr val="FFC66D"/>
                </a:solidFill>
                <a:highlight>
                  <a:schemeClr val="dk2"/>
                </a:highlight>
                <a:latin typeface="Courier New"/>
                <a:ea typeface="Courier New"/>
                <a:cs typeface="Courier New"/>
                <a:sym typeface="Courier New"/>
              </a:rPr>
              <a:t>funWithParams</a:t>
            </a:r>
            <a:r>
              <a:rPr lang="es" sz="1400"/>
              <a:t> no podemos acceder a </a:t>
            </a:r>
            <a:r>
              <a:rPr lang="es">
                <a:solidFill>
                  <a:srgbClr val="1C8C92"/>
                </a:solidFill>
                <a:highlight>
                  <a:srgbClr val="2B2B2B"/>
                </a:highlight>
                <a:latin typeface="Courier New"/>
                <a:ea typeface="Courier New"/>
                <a:cs typeface="Courier New"/>
                <a:sym typeface="Courier New"/>
              </a:rPr>
              <a:t>myVariableInMain</a:t>
            </a:r>
            <a:r>
              <a:rPr lang="es" sz="1400"/>
              <a:t> ya que:</a:t>
            </a:r>
            <a:endParaRPr>
              <a:solidFill>
                <a:srgbClr val="1C8C92"/>
              </a:solidFill>
              <a:highlight>
                <a:srgbClr val="2B2B2B"/>
              </a:highlight>
              <a:latin typeface="Courier New"/>
              <a:ea typeface="Courier New"/>
              <a:cs typeface="Courier New"/>
              <a:sym typeface="Courier New"/>
            </a:endParaRPr>
          </a:p>
          <a:p>
            <a:pPr indent="-317500" lvl="1" marL="914400" rtl="0" algn="l">
              <a:spcBef>
                <a:spcPts val="0"/>
              </a:spcBef>
              <a:spcAft>
                <a:spcPts val="0"/>
              </a:spcAft>
              <a:buSzPts val="1400"/>
              <a:buChar char="○"/>
            </a:pPr>
            <a:r>
              <a:rPr lang="es"/>
              <a:t>La variable se crea dónde se define (</a:t>
            </a:r>
            <a:r>
              <a:rPr lang="es" sz="1100">
                <a:solidFill>
                  <a:srgbClr val="CC7832"/>
                </a:solidFill>
                <a:highlight>
                  <a:srgbClr val="2B2B2B"/>
                </a:highlight>
                <a:latin typeface="Courier New"/>
                <a:ea typeface="Courier New"/>
                <a:cs typeface="Courier New"/>
                <a:sym typeface="Courier New"/>
              </a:rPr>
              <a:t>val </a:t>
            </a:r>
            <a:r>
              <a:rPr lang="es" sz="1100">
                <a:solidFill>
                  <a:srgbClr val="1C8C92"/>
                </a:solidFill>
                <a:highlight>
                  <a:srgbClr val="2B2B2B"/>
                </a:highlight>
                <a:latin typeface="Courier New"/>
                <a:ea typeface="Courier New"/>
                <a:cs typeface="Courier New"/>
                <a:sym typeface="Courier New"/>
              </a:rPr>
              <a:t>myVariableInMain </a:t>
            </a:r>
            <a:r>
              <a:rPr lang="es" sz="1100">
                <a:solidFill>
                  <a:srgbClr val="A9B7C6"/>
                </a:solidFill>
                <a:highlight>
                  <a:srgbClr val="2B2B2B"/>
                </a:highlight>
                <a:latin typeface="Courier New"/>
                <a:ea typeface="Courier New"/>
                <a:cs typeface="Courier New"/>
                <a:sym typeface="Courier New"/>
              </a:rPr>
              <a:t>= </a:t>
            </a:r>
            <a:r>
              <a:rPr lang="es" sz="1100">
                <a:solidFill>
                  <a:srgbClr val="6897BB"/>
                </a:solidFill>
                <a:highlight>
                  <a:srgbClr val="2B2B2B"/>
                </a:highlight>
                <a:latin typeface="Courier New"/>
                <a:ea typeface="Courier New"/>
                <a:cs typeface="Courier New"/>
                <a:sym typeface="Courier New"/>
              </a:rPr>
              <a:t>10</a:t>
            </a:r>
            <a:r>
              <a:rPr lang="es"/>
              <a:t>)</a:t>
            </a:r>
            <a:endParaRPr sz="1100">
              <a:solidFill>
                <a:srgbClr val="6897BB"/>
              </a:solidFill>
              <a:highlight>
                <a:srgbClr val="2B2B2B"/>
              </a:highlight>
              <a:latin typeface="Courier New"/>
              <a:ea typeface="Courier New"/>
              <a:cs typeface="Courier New"/>
              <a:sym typeface="Courier New"/>
            </a:endParaRPr>
          </a:p>
          <a:p>
            <a:pPr indent="-317500" lvl="1" marL="914400" rtl="0" algn="l">
              <a:spcBef>
                <a:spcPts val="0"/>
              </a:spcBef>
              <a:spcAft>
                <a:spcPts val="0"/>
              </a:spcAft>
              <a:buSzPts val="1400"/>
              <a:buChar char="○"/>
            </a:pPr>
            <a:r>
              <a:rPr lang="es"/>
              <a:t>La variable sólo está disponible después de haber sido creada y dentro del bloque { }. </a:t>
            </a:r>
            <a:endParaRPr/>
          </a:p>
          <a:p>
            <a:pPr indent="0" lvl="0" marL="0" rtl="0" algn="l">
              <a:lnSpc>
                <a:spcPct val="100000"/>
              </a:lnSpc>
              <a:spcBef>
                <a:spcPts val="1200"/>
              </a:spcBef>
              <a:spcAft>
                <a:spcPts val="1200"/>
              </a:spcAft>
              <a:buClr>
                <a:schemeClr val="dk1"/>
              </a:buClr>
              <a:buSzPts val="1100"/>
              <a:buFont typeface="Arial"/>
              <a:buNone/>
            </a:pPr>
            <a:r>
              <a:t/>
            </a:r>
            <a:endParaRPr sz="1100">
              <a:solidFill>
                <a:srgbClr val="A9B7C6"/>
              </a:solidFill>
              <a:highlight>
                <a:srgbClr val="2B2B2B"/>
              </a:highlight>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7"/>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Devolviendo un valor</a:t>
            </a:r>
            <a:endParaRPr/>
          </a:p>
        </p:txBody>
      </p:sp>
      <p:sp>
        <p:nvSpPr>
          <p:cNvPr id="407" name="Google Shape;407;p67"/>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Viendo en detalle:</a:t>
            </a:r>
            <a:endParaRPr sz="1400">
              <a:solidFill>
                <a:srgbClr val="CC7832"/>
              </a:solidFill>
              <a:highlight>
                <a:srgbClr val="2B2B2B"/>
              </a:highlight>
              <a:latin typeface="Courier New"/>
              <a:ea typeface="Courier New"/>
              <a:cs typeface="Courier New"/>
              <a:sym typeface="Courier New"/>
            </a:endParaRPr>
          </a:p>
          <a:p>
            <a:pPr indent="457200" lvl="0" marL="0" rtl="0" algn="l">
              <a:lnSpc>
                <a:spcPct val="100000"/>
              </a:lnSpc>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fun </a:t>
            </a:r>
            <a:r>
              <a:rPr lang="es" sz="1100">
                <a:solidFill>
                  <a:srgbClr val="FFC66D"/>
                </a:solidFill>
                <a:highlight>
                  <a:srgbClr val="2B2B2B"/>
                </a:highlight>
                <a:latin typeface="Courier New"/>
                <a:ea typeface="Courier New"/>
                <a:cs typeface="Courier New"/>
                <a:sym typeface="Courier New"/>
              </a:rPr>
              <a:t>funReturningString</a:t>
            </a:r>
            <a:r>
              <a:rPr lang="es" sz="1100">
                <a:solidFill>
                  <a:srgbClr val="A9B7C6"/>
                </a:solidFill>
                <a:highlight>
                  <a:srgbClr val="2B2B2B"/>
                </a:highlight>
                <a:latin typeface="Courier New"/>
                <a:ea typeface="Courier New"/>
                <a:cs typeface="Courier New"/>
                <a:sym typeface="Courier New"/>
              </a:rPr>
              <a:t>(): String{</a:t>
            </a:r>
            <a:endParaRPr sz="1100">
              <a:solidFill>
                <a:srgbClr val="808080"/>
              </a:solidFill>
              <a:highlight>
                <a:srgbClr val="2B2B2B"/>
              </a:highlight>
              <a:latin typeface="Courier New"/>
              <a:ea typeface="Courier New"/>
              <a:cs typeface="Courier New"/>
              <a:sym typeface="Courier New"/>
            </a:endParaRPr>
          </a:p>
          <a:p>
            <a:pPr indent="457200" lvl="0" marL="0" rtl="0" algn="l">
              <a:lnSpc>
                <a:spcPct val="100000"/>
              </a:lnSpc>
              <a:spcBef>
                <a:spcPts val="1200"/>
              </a:spcBef>
              <a:spcAft>
                <a:spcPts val="0"/>
              </a:spcAft>
              <a:buNone/>
            </a:pPr>
            <a:r>
              <a:rPr lang="es" sz="1100">
                <a:solidFill>
                  <a:srgbClr val="808080"/>
                </a:solidFill>
                <a:highlight>
                  <a:srgbClr val="2B2B2B"/>
                </a:highlight>
                <a:latin typeface="Courier New"/>
                <a:ea typeface="Courier New"/>
                <a:cs typeface="Courier New"/>
                <a:sym typeface="Courier New"/>
              </a:rPr>
              <a:t>  </a:t>
            </a:r>
            <a:r>
              <a:rPr lang="es" sz="1100">
                <a:solidFill>
                  <a:srgbClr val="CC7832"/>
                </a:solidFill>
                <a:highlight>
                  <a:srgbClr val="2B2B2B"/>
                </a:highlight>
                <a:latin typeface="Courier New"/>
                <a:ea typeface="Courier New"/>
                <a:cs typeface="Courier New"/>
                <a:sym typeface="Courier New"/>
              </a:rPr>
              <a:t>return </a:t>
            </a:r>
            <a:r>
              <a:rPr lang="es" sz="1100">
                <a:solidFill>
                  <a:srgbClr val="6A8759"/>
                </a:solidFill>
                <a:highlight>
                  <a:srgbClr val="2B2B2B"/>
                </a:highlight>
                <a:latin typeface="Courier New"/>
                <a:ea typeface="Courier New"/>
                <a:cs typeface="Courier New"/>
                <a:sym typeface="Courier New"/>
              </a:rPr>
              <a:t>"Esta función devuelve este texto"</a:t>
            </a:r>
            <a:endParaRPr sz="1100">
              <a:solidFill>
                <a:srgbClr val="6A8759"/>
              </a:solidFill>
              <a:highlight>
                <a:srgbClr val="2B2B2B"/>
              </a:highlight>
              <a:latin typeface="Courier New"/>
              <a:ea typeface="Courier New"/>
              <a:cs typeface="Courier New"/>
              <a:sym typeface="Courier New"/>
            </a:endParaRPr>
          </a:p>
          <a:p>
            <a:pPr indent="457200" lvl="0" marL="0" rtl="0" algn="l">
              <a:lnSpc>
                <a:spcPct val="100000"/>
              </a:lnSpc>
              <a:spcBef>
                <a:spcPts val="1200"/>
              </a:spcBef>
              <a:spcAft>
                <a:spcPts val="0"/>
              </a:spcAft>
              <a:buNone/>
            </a:pPr>
            <a:r>
              <a:rPr lang="es" sz="1100">
                <a:solidFill>
                  <a:srgbClr val="A9B7C6"/>
                </a:solidFill>
                <a:highlight>
                  <a:srgbClr val="2B2B2B"/>
                </a:highlight>
                <a:latin typeface="Courier New"/>
                <a:ea typeface="Courier New"/>
                <a:cs typeface="Courier New"/>
                <a:sym typeface="Courier New"/>
              </a:rPr>
              <a:t>}</a:t>
            </a:r>
            <a:endParaRPr sz="1100">
              <a:solidFill>
                <a:srgbClr val="CC7832"/>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Fíjate en:</a:t>
            </a:r>
            <a:endParaRPr sz="1400"/>
          </a:p>
          <a:p>
            <a:pPr indent="-317500" lvl="1" marL="914400" rtl="0" algn="l">
              <a:spcBef>
                <a:spcPts val="0"/>
              </a:spcBef>
              <a:spcAft>
                <a:spcPts val="0"/>
              </a:spcAft>
              <a:buSzPts val="1400"/>
              <a:buChar char="○"/>
            </a:pPr>
            <a:r>
              <a:rPr lang="es" sz="1400"/>
              <a:t> </a:t>
            </a:r>
            <a:r>
              <a:rPr lang="es">
                <a:solidFill>
                  <a:srgbClr val="A9B7C6"/>
                </a:solidFill>
                <a:highlight>
                  <a:srgbClr val="2B2B2B"/>
                </a:highlight>
                <a:latin typeface="Courier New"/>
                <a:ea typeface="Courier New"/>
                <a:cs typeface="Courier New"/>
                <a:sym typeface="Courier New"/>
              </a:rPr>
              <a:t>: String</a:t>
            </a:r>
            <a:r>
              <a:rPr lang="es" sz="1400"/>
              <a:t> , indica el Tipo que va a devolver la función.</a:t>
            </a:r>
            <a:endParaRPr sz="1400"/>
          </a:p>
          <a:p>
            <a:pPr indent="-317500" lvl="1" marL="914400" rtl="0" algn="l">
              <a:spcBef>
                <a:spcPts val="0"/>
              </a:spcBef>
              <a:spcAft>
                <a:spcPts val="0"/>
              </a:spcAft>
              <a:buSzPts val="1400"/>
              <a:buChar char="○"/>
            </a:pPr>
            <a:r>
              <a:rPr lang="es">
                <a:solidFill>
                  <a:srgbClr val="CC7832"/>
                </a:solidFill>
                <a:highlight>
                  <a:srgbClr val="2B2B2B"/>
                </a:highlight>
                <a:latin typeface="Courier New"/>
                <a:ea typeface="Courier New"/>
                <a:cs typeface="Courier New"/>
                <a:sym typeface="Courier New"/>
              </a:rPr>
              <a:t>return </a:t>
            </a:r>
            <a:r>
              <a:rPr lang="es">
                <a:solidFill>
                  <a:srgbClr val="6A8759"/>
                </a:solidFill>
                <a:highlight>
                  <a:srgbClr val="2B2B2B"/>
                </a:highlight>
                <a:latin typeface="Courier New"/>
                <a:ea typeface="Courier New"/>
                <a:cs typeface="Courier New"/>
                <a:sym typeface="Courier New"/>
              </a:rPr>
              <a:t>"Esta función devuelve este texto"</a:t>
            </a:r>
            <a:r>
              <a:rPr lang="es"/>
              <a:t>, indica valor concreto que será devuelto.</a:t>
            </a:r>
            <a:endParaRPr/>
          </a:p>
          <a:p>
            <a:pPr indent="-317500" lvl="1" marL="914400" rtl="0" algn="l">
              <a:spcBef>
                <a:spcPts val="0"/>
              </a:spcBef>
              <a:spcAft>
                <a:spcPts val="0"/>
              </a:spcAft>
              <a:buSzPts val="1400"/>
              <a:buChar char="○"/>
            </a:pPr>
            <a:r>
              <a:rPr lang="es"/>
              <a:t>Deben coincidir ambos.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8"/>
          <p:cNvSpPr txBox="1"/>
          <p:nvPr>
            <p:ph idx="1" type="body"/>
          </p:nvPr>
        </p:nvSpPr>
        <p:spPr>
          <a:xfrm>
            <a:off x="464100" y="1056150"/>
            <a:ext cx="72261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Este proyecto resumen muestra cómo se crean las funciones:</a:t>
            </a:r>
            <a:endParaRPr sz="1400"/>
          </a:p>
          <a:p>
            <a:pPr indent="-317500" lvl="0" marL="457200" rtl="0" algn="l">
              <a:spcBef>
                <a:spcPts val="1200"/>
              </a:spcBef>
              <a:spcAft>
                <a:spcPts val="0"/>
              </a:spcAft>
              <a:buSzPts val="1400"/>
              <a:buChar char="●"/>
            </a:pPr>
            <a:r>
              <a:rPr lang="es" sz="1400"/>
              <a:t>Sin parámetros.</a:t>
            </a:r>
            <a:endParaRPr sz="1400"/>
          </a:p>
          <a:p>
            <a:pPr indent="-317500" lvl="0" marL="457200" rtl="0" algn="l">
              <a:spcBef>
                <a:spcPts val="0"/>
              </a:spcBef>
              <a:spcAft>
                <a:spcPts val="0"/>
              </a:spcAft>
              <a:buSzPts val="1400"/>
              <a:buChar char="●"/>
            </a:pPr>
            <a:r>
              <a:rPr lang="es" sz="1400"/>
              <a:t>Con un parámetro.</a:t>
            </a:r>
            <a:endParaRPr sz="1400"/>
          </a:p>
          <a:p>
            <a:pPr indent="-317500" lvl="0" marL="457200" rtl="0" algn="l">
              <a:spcBef>
                <a:spcPts val="0"/>
              </a:spcBef>
              <a:spcAft>
                <a:spcPts val="0"/>
              </a:spcAft>
              <a:buSzPts val="1400"/>
              <a:buChar char="●"/>
            </a:pPr>
            <a:r>
              <a:rPr lang="es" sz="1400"/>
              <a:t>Con múltiples parámetros.</a:t>
            </a:r>
            <a:endParaRPr sz="1400"/>
          </a:p>
          <a:p>
            <a:pPr indent="-317500" lvl="0" marL="457200" rtl="0" algn="l">
              <a:spcBef>
                <a:spcPts val="0"/>
              </a:spcBef>
              <a:spcAft>
                <a:spcPts val="0"/>
              </a:spcAft>
              <a:buSzPts val="1400"/>
              <a:buChar char="●"/>
            </a:pPr>
            <a:r>
              <a:rPr lang="es" sz="1400"/>
              <a:t>Devolviendo datos.</a:t>
            </a:r>
            <a:endParaRPr sz="1400"/>
          </a:p>
          <a:p>
            <a:pPr indent="-317500" lvl="0" marL="457200" rtl="0" algn="l">
              <a:spcBef>
                <a:spcPts val="0"/>
              </a:spcBef>
              <a:spcAft>
                <a:spcPts val="0"/>
              </a:spcAft>
              <a:buSzPts val="1400"/>
              <a:buChar char="●"/>
            </a:pPr>
            <a:r>
              <a:rPr lang="es" sz="1400"/>
              <a:t>También permite ver el contexto en el que una variable existe y puede ser usada.</a:t>
            </a:r>
            <a:endParaRPr sz="1400"/>
          </a:p>
        </p:txBody>
      </p:sp>
      <p:pic>
        <p:nvPicPr>
          <p:cNvPr id="413" name="Google Shape;413;p68"/>
          <p:cNvPicPr preferRelativeResize="0"/>
          <p:nvPr/>
        </p:nvPicPr>
        <p:blipFill rotWithShape="1">
          <a:blip r:embed="rId3">
            <a:alphaModFix/>
          </a:blip>
          <a:srcRect b="0" l="25688" r="28440" t="0"/>
          <a:stretch/>
        </p:blipFill>
        <p:spPr>
          <a:xfrm>
            <a:off x="7291650" y="2982925"/>
            <a:ext cx="1540651" cy="1585950"/>
          </a:xfrm>
          <a:prstGeom prst="rect">
            <a:avLst/>
          </a:prstGeom>
          <a:noFill/>
          <a:ln>
            <a:noFill/>
          </a:ln>
        </p:spPr>
      </p:pic>
      <p:sp>
        <p:nvSpPr>
          <p:cNvPr id="414" name="Google Shape;414;p68"/>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4">
                  <a:extLst>
                    <a:ext uri="{A12FA001-AC4F-418D-AE19-62706E023703}">
                      <ahyp:hlinkClr val="tx"/>
                    </a:ext>
                  </a:extLst>
                </a:hlinkClick>
              </a:rPr>
              <a:t>https://github.com/carlosbellmont/ejemplo_basico_1_kotlin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Secuencia de Ejecución</a:t>
            </a:r>
            <a:endParaRPr/>
          </a:p>
        </p:txBody>
      </p:sp>
      <p:pic>
        <p:nvPicPr>
          <p:cNvPr id="420" name="Google Shape;420;p69"/>
          <p:cNvPicPr preferRelativeResize="0"/>
          <p:nvPr/>
        </p:nvPicPr>
        <p:blipFill>
          <a:blip r:embed="rId3">
            <a:alphaModFix/>
          </a:blip>
          <a:stretch>
            <a:fillRect/>
          </a:stretch>
        </p:blipFill>
        <p:spPr>
          <a:xfrm>
            <a:off x="1555075" y="1122525"/>
            <a:ext cx="6033850" cy="3716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Trabajando con funciones:</a:t>
            </a:r>
            <a:endParaRPr b="1"/>
          </a:p>
          <a:p>
            <a:pPr indent="0" lvl="0" marL="0" rtl="0" algn="l">
              <a:spcBef>
                <a:spcPts val="1200"/>
              </a:spcBef>
              <a:spcAft>
                <a:spcPts val="0"/>
              </a:spcAft>
              <a:buNone/>
            </a:pPr>
            <a:r>
              <a:rPr lang="es" sz="1400"/>
              <a:t>Crea un proyecto nuevo de Kotlin en IntelliJ.</a:t>
            </a:r>
            <a:endParaRPr sz="1400"/>
          </a:p>
          <a:p>
            <a:pPr indent="0" lvl="0" marL="0" rtl="0" algn="l">
              <a:spcBef>
                <a:spcPts val="1200"/>
              </a:spcBef>
              <a:spcAft>
                <a:spcPts val="0"/>
              </a:spcAft>
              <a:buNone/>
            </a:pPr>
            <a:r>
              <a:rPr lang="es" sz="1400"/>
              <a:t>Crea una función que reciba un Integer y devuelva un Double. Llámala “transformarIntADouble”.</a:t>
            </a:r>
            <a:endParaRPr sz="1400"/>
          </a:p>
          <a:p>
            <a:pPr indent="0" lvl="0" marL="0" rtl="0" algn="l">
              <a:spcBef>
                <a:spcPts val="1200"/>
              </a:spcBef>
              <a:spcAft>
                <a:spcPts val="0"/>
              </a:spcAft>
              <a:buNone/>
            </a:pPr>
            <a:r>
              <a:rPr lang="es" sz="1400"/>
              <a:t>Crea una función que reciba un String con el nombre de una persona y devuelva un String que diga “Hola {nombre de la persona}!”. Llámala “diHola”. </a:t>
            </a:r>
            <a:endParaRPr sz="1400"/>
          </a:p>
          <a:p>
            <a:pPr indent="0" lvl="0" marL="0" rtl="0" algn="l">
              <a:spcBef>
                <a:spcPts val="1200"/>
              </a:spcBef>
              <a:spcAft>
                <a:spcPts val="0"/>
              </a:spcAft>
              <a:buNone/>
            </a:pPr>
            <a:r>
              <a:rPr lang="es" sz="1400"/>
              <a:t>Crea una función que reciba un String con el nombre de una persona y un número y devuelva un String que diga “Soy {nombre de la persona}, y tengo {número} años”. Llámala “diEdad”.</a:t>
            </a:r>
            <a:endParaRPr sz="1400"/>
          </a:p>
          <a:p>
            <a:pPr indent="0" lvl="0" marL="0" rtl="0" algn="l">
              <a:spcBef>
                <a:spcPts val="1200"/>
              </a:spcBef>
              <a:spcAft>
                <a:spcPts val="1200"/>
              </a:spcAft>
              <a:buNone/>
            </a:pPr>
            <a:r>
              <a:rPr lang="es" sz="1400"/>
              <a:t>Imprime el resultado de llamar a cada una de las funciones en una línea nueva.</a:t>
            </a:r>
            <a:endParaRPr sz="1400"/>
          </a:p>
        </p:txBody>
      </p:sp>
      <p:sp>
        <p:nvSpPr>
          <p:cNvPr id="426" name="Google Shape;426;p70"/>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https://github.com/carlosbellmont/ejercicio_funciones_1</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Trabajando con funciones:</a:t>
            </a:r>
            <a:endParaRPr b="1"/>
          </a:p>
          <a:p>
            <a:pPr indent="0" lvl="0" marL="0" rtl="0" algn="l">
              <a:spcBef>
                <a:spcPts val="1200"/>
              </a:spcBef>
              <a:spcAft>
                <a:spcPts val="0"/>
              </a:spcAft>
              <a:buNone/>
            </a:pPr>
            <a:r>
              <a:rPr lang="es" sz="1400"/>
              <a:t>Crea un proyecto nuevo de Kotlin en IntelliJ.</a:t>
            </a:r>
            <a:endParaRPr sz="1400"/>
          </a:p>
          <a:p>
            <a:pPr indent="0" lvl="0" marL="0" rtl="0" algn="l">
              <a:spcBef>
                <a:spcPts val="1200"/>
              </a:spcBef>
              <a:spcAft>
                <a:spcPts val="0"/>
              </a:spcAft>
              <a:buNone/>
            </a:pPr>
            <a:r>
              <a:rPr lang="es" sz="1400"/>
              <a:t>Crea una función que reciba </a:t>
            </a:r>
            <a:r>
              <a:rPr lang="es"/>
              <a:t>dos</a:t>
            </a:r>
            <a:r>
              <a:rPr lang="es" sz="1400"/>
              <a:t> Integer y devuelva un Double. Llámala “</a:t>
            </a:r>
            <a:r>
              <a:rPr lang="es"/>
              <a:t>sumaIntegers</a:t>
            </a:r>
            <a:r>
              <a:rPr lang="es" sz="1400"/>
              <a:t>”.</a:t>
            </a:r>
            <a:endParaRPr sz="1400"/>
          </a:p>
          <a:p>
            <a:pPr indent="0" lvl="0" marL="0" rtl="0" algn="l">
              <a:spcBef>
                <a:spcPts val="1200"/>
              </a:spcBef>
              <a:spcAft>
                <a:spcPts val="0"/>
              </a:spcAft>
              <a:buNone/>
            </a:pPr>
            <a:r>
              <a:rPr lang="es"/>
              <a:t>Crea una función que reciba dos String, los transforme a Integer, los sume y devuelva un Double. Llámala “sumaStrings”.</a:t>
            </a:r>
            <a:endParaRPr/>
          </a:p>
          <a:p>
            <a:pPr indent="0" lvl="0" marL="0" rtl="0" algn="l">
              <a:spcBef>
                <a:spcPts val="1200"/>
              </a:spcBef>
              <a:spcAft>
                <a:spcPts val="1200"/>
              </a:spcAft>
              <a:buNone/>
            </a:pPr>
            <a:r>
              <a:rPr lang="es"/>
              <a:t>Crea una función que reciba los resultados de las 2 funciones anteriores y escriba: “sumaIntegers ha devuelto un {numero1} ySumaStrings ha devuelto un {numero2}. Llámala “diResultado”.</a:t>
            </a:r>
            <a:endParaRPr/>
          </a:p>
        </p:txBody>
      </p:sp>
      <p:sp>
        <p:nvSpPr>
          <p:cNvPr id="432" name="Google Shape;432;p71"/>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https://github.com/carlosbellmont/EjercicioFunciones1</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Estructuras Condicionales</a:t>
            </a:r>
            <a:endParaRPr b="1" sz="3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¿Qué es una estructura condicional?</a:t>
            </a:r>
            <a:endParaRPr/>
          </a:p>
        </p:txBody>
      </p:sp>
      <p:sp>
        <p:nvSpPr>
          <p:cNvPr id="443" name="Google Shape;443;p73"/>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317500" lvl="0" marL="457200" rtl="0" algn="l">
              <a:spcBef>
                <a:spcPts val="1200"/>
              </a:spcBef>
              <a:spcAft>
                <a:spcPts val="0"/>
              </a:spcAft>
              <a:buSzPts val="1400"/>
              <a:buChar char="●"/>
            </a:pPr>
            <a:r>
              <a:rPr lang="es" sz="1400"/>
              <a:t>Es un código que ramifica la ejecución del programa dependiendo de una o varia condiciones.</a:t>
            </a:r>
            <a:endParaRPr sz="1400"/>
          </a:p>
          <a:p>
            <a:pPr indent="-317500" lvl="0" marL="457200" rtl="0" algn="l">
              <a:spcBef>
                <a:spcPts val="0"/>
              </a:spcBef>
              <a:spcAft>
                <a:spcPts val="0"/>
              </a:spcAft>
              <a:buSzPts val="1400"/>
              <a:buChar char="●"/>
            </a:pPr>
            <a:r>
              <a:rPr lang="es" sz="1400"/>
              <a:t>Una ramificación puede tener 1 o más camino.</a:t>
            </a:r>
            <a:endParaRPr sz="1400"/>
          </a:p>
          <a:p>
            <a:pPr indent="-317500" lvl="0" marL="457200" rtl="0" algn="l">
              <a:spcBef>
                <a:spcPts val="0"/>
              </a:spcBef>
              <a:spcAft>
                <a:spcPts val="0"/>
              </a:spcAft>
              <a:buSzPts val="1400"/>
              <a:buChar char="●"/>
            </a:pPr>
            <a:r>
              <a:rPr lang="es" sz="1400" u="sng">
                <a:solidFill>
                  <a:schemeClr val="hlink"/>
                </a:solidFill>
                <a:hlinkClick r:id="rId3"/>
              </a:rPr>
              <a:t>Documentación</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rPr lang="es" sz="1400"/>
              <a:t>Atención! </a:t>
            </a:r>
            <a:endParaRPr sz="1400"/>
          </a:p>
          <a:p>
            <a:pPr indent="-317500" lvl="1" marL="914400" rtl="0" algn="l">
              <a:spcBef>
                <a:spcPts val="1200"/>
              </a:spcBef>
              <a:spcAft>
                <a:spcPts val="0"/>
              </a:spcAft>
              <a:buSzPts val="1400"/>
              <a:buChar char="○"/>
            </a:pPr>
            <a:r>
              <a:rPr lang="es" sz="1400"/>
              <a:t>Un solo “=” significa asignación, un doble “==” significa comparar igualdad. </a:t>
            </a:r>
            <a:endParaRPr sz="1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Operadores más usados</a:t>
            </a:r>
            <a:endParaRPr/>
          </a:p>
        </p:txBody>
      </p:sp>
      <p:sp>
        <p:nvSpPr>
          <p:cNvPr id="449" name="Google Shape;449;p74"/>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317500" lvl="0" marL="457200" rtl="0" algn="l">
              <a:spcBef>
                <a:spcPts val="1200"/>
              </a:spcBef>
              <a:spcAft>
                <a:spcPts val="0"/>
              </a:spcAft>
              <a:buSzPts val="1400"/>
              <a:buChar char="●"/>
            </a:pPr>
            <a:r>
              <a:rPr lang="es" sz="1400"/>
              <a:t>Igualdad: “</a:t>
            </a:r>
            <a:r>
              <a:rPr lang="es" sz="1400">
                <a:solidFill>
                  <a:srgbClr val="CC7832"/>
                </a:solidFill>
              </a:rPr>
              <a:t>==</a:t>
            </a:r>
            <a:r>
              <a:rPr lang="es" sz="1400"/>
              <a:t>”</a:t>
            </a:r>
            <a:endParaRPr sz="1400"/>
          </a:p>
          <a:p>
            <a:pPr indent="-317500" lvl="1" marL="914400" rtl="0" algn="l">
              <a:spcBef>
                <a:spcPts val="0"/>
              </a:spcBef>
              <a:spcAft>
                <a:spcPts val="0"/>
              </a:spcAft>
              <a:buSzPts val="1400"/>
              <a:buChar char="○"/>
            </a:pPr>
            <a:r>
              <a:rPr lang="es"/>
              <a:t>variable1 </a:t>
            </a:r>
            <a:r>
              <a:rPr lang="es">
                <a:solidFill>
                  <a:srgbClr val="CC7832"/>
                </a:solidFill>
              </a:rPr>
              <a:t>==</a:t>
            </a:r>
            <a:r>
              <a:rPr lang="es" sz="1400"/>
              <a:t> variable2</a:t>
            </a:r>
            <a:endParaRPr sz="1400"/>
          </a:p>
          <a:p>
            <a:pPr indent="-317500" lvl="0" marL="457200" rtl="0" algn="l">
              <a:spcBef>
                <a:spcPts val="0"/>
              </a:spcBef>
              <a:spcAft>
                <a:spcPts val="0"/>
              </a:spcAft>
              <a:buSzPts val="1400"/>
              <a:buChar char="●"/>
            </a:pPr>
            <a:r>
              <a:rPr lang="es" sz="1400"/>
              <a:t>Mayor</a:t>
            </a:r>
            <a:r>
              <a:rPr lang="es" sz="1400"/>
              <a:t>: “</a:t>
            </a:r>
            <a:r>
              <a:rPr lang="es" sz="1400">
                <a:solidFill>
                  <a:srgbClr val="CC7832"/>
                </a:solidFill>
              </a:rPr>
              <a:t>&gt;</a:t>
            </a:r>
            <a:r>
              <a:rPr lang="es" sz="1400"/>
              <a:t>”. Mayor o igual: “</a:t>
            </a:r>
            <a:r>
              <a:rPr lang="es" sz="1400">
                <a:solidFill>
                  <a:srgbClr val="CC7832"/>
                </a:solidFill>
              </a:rPr>
              <a:t>&gt;=</a:t>
            </a:r>
            <a:r>
              <a:rPr lang="es" sz="1400"/>
              <a:t>”. Menor: “</a:t>
            </a:r>
            <a:r>
              <a:rPr lang="es" sz="1400">
                <a:solidFill>
                  <a:srgbClr val="CC7832"/>
                </a:solidFill>
              </a:rPr>
              <a:t>&lt;</a:t>
            </a:r>
            <a:r>
              <a:rPr lang="es" sz="1400"/>
              <a:t>”. Menor o igual: “</a:t>
            </a:r>
            <a:r>
              <a:rPr lang="es" sz="1400">
                <a:solidFill>
                  <a:srgbClr val="CC7832"/>
                </a:solidFill>
              </a:rPr>
              <a:t>&lt;=</a:t>
            </a:r>
            <a:r>
              <a:rPr lang="es" sz="1400"/>
              <a:t>”</a:t>
            </a:r>
            <a:endParaRPr sz="1400"/>
          </a:p>
          <a:p>
            <a:pPr indent="-317500" lvl="1" marL="914400" rtl="0" algn="l">
              <a:spcBef>
                <a:spcPts val="0"/>
              </a:spcBef>
              <a:spcAft>
                <a:spcPts val="0"/>
              </a:spcAft>
              <a:buSzPts val="1400"/>
              <a:buChar char="○"/>
            </a:pPr>
            <a:r>
              <a:rPr lang="es"/>
              <a:t>variable1 </a:t>
            </a:r>
            <a:r>
              <a:rPr lang="es">
                <a:solidFill>
                  <a:srgbClr val="CC7832"/>
                </a:solidFill>
              </a:rPr>
              <a:t>&gt;</a:t>
            </a:r>
            <a:r>
              <a:rPr lang="es"/>
              <a:t> variable2</a:t>
            </a:r>
            <a:endParaRPr/>
          </a:p>
          <a:p>
            <a:pPr indent="-317500" lvl="0" marL="457200" rtl="0" algn="l">
              <a:spcBef>
                <a:spcPts val="0"/>
              </a:spcBef>
              <a:spcAft>
                <a:spcPts val="0"/>
              </a:spcAft>
              <a:buSzPts val="1400"/>
              <a:buChar char="●"/>
            </a:pPr>
            <a:r>
              <a:rPr lang="es" sz="1400"/>
              <a:t>Pertenencia a un tipo: </a:t>
            </a:r>
            <a:r>
              <a:rPr lang="es" sz="1400">
                <a:solidFill>
                  <a:srgbClr val="CC7832"/>
                </a:solidFill>
              </a:rPr>
              <a:t>is</a:t>
            </a:r>
            <a:endParaRPr sz="1400">
              <a:solidFill>
                <a:srgbClr val="CC7832"/>
              </a:solidFill>
            </a:endParaRPr>
          </a:p>
          <a:p>
            <a:pPr indent="-317500" lvl="1" marL="914400" rtl="0" algn="l">
              <a:spcBef>
                <a:spcPts val="0"/>
              </a:spcBef>
              <a:spcAft>
                <a:spcPts val="0"/>
              </a:spcAft>
              <a:buSzPts val="1400"/>
              <a:buChar char="○"/>
            </a:pPr>
            <a:r>
              <a:rPr lang="es"/>
              <a:t>variable </a:t>
            </a:r>
            <a:r>
              <a:rPr lang="es">
                <a:solidFill>
                  <a:srgbClr val="CC7832"/>
                </a:solidFill>
              </a:rPr>
              <a:t>is</a:t>
            </a:r>
            <a:r>
              <a:rPr lang="es"/>
              <a:t> Long </a:t>
            </a:r>
            <a:endParaRPr/>
          </a:p>
          <a:p>
            <a:pPr indent="-317500" lvl="0" marL="457200" rtl="0" algn="l">
              <a:spcBef>
                <a:spcPts val="0"/>
              </a:spcBef>
              <a:spcAft>
                <a:spcPts val="0"/>
              </a:spcAft>
              <a:buSzPts val="1400"/>
              <a:buChar char="●"/>
            </a:pPr>
            <a:r>
              <a:rPr lang="es" sz="1400"/>
              <a:t>Pertenencia a un rango: </a:t>
            </a:r>
            <a:r>
              <a:rPr lang="es" sz="1400">
                <a:solidFill>
                  <a:srgbClr val="CC7832"/>
                </a:solidFill>
              </a:rPr>
              <a:t>in</a:t>
            </a:r>
            <a:endParaRPr sz="1400">
              <a:solidFill>
                <a:srgbClr val="CC7832"/>
              </a:solidFill>
            </a:endParaRPr>
          </a:p>
          <a:p>
            <a:pPr indent="-317500" lvl="1" marL="914400" rtl="0" algn="l">
              <a:spcBef>
                <a:spcPts val="0"/>
              </a:spcBef>
              <a:spcAft>
                <a:spcPts val="0"/>
              </a:spcAft>
              <a:buSzPts val="1400"/>
              <a:buChar char="○"/>
            </a:pPr>
            <a:r>
              <a:rPr lang="es"/>
              <a:t>variable </a:t>
            </a:r>
            <a:r>
              <a:rPr lang="es">
                <a:solidFill>
                  <a:srgbClr val="CC7832"/>
                </a:solidFill>
              </a:rPr>
              <a:t>in </a:t>
            </a:r>
            <a:r>
              <a:rPr lang="es"/>
              <a:t>1..10 </a:t>
            </a:r>
            <a:endParaRPr sz="1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Combinando Operadores</a:t>
            </a:r>
            <a:endParaRPr/>
          </a:p>
        </p:txBody>
      </p:sp>
      <p:sp>
        <p:nvSpPr>
          <p:cNvPr id="455" name="Google Shape;455;p75"/>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317500" lvl="0" marL="457200" rtl="0" algn="l">
              <a:spcBef>
                <a:spcPts val="1200"/>
              </a:spcBef>
              <a:spcAft>
                <a:spcPts val="0"/>
              </a:spcAft>
              <a:buSzPts val="1400"/>
              <a:buChar char="●"/>
            </a:pPr>
            <a:r>
              <a:rPr lang="es" sz="1400"/>
              <a:t>AND: “</a:t>
            </a:r>
            <a:r>
              <a:rPr lang="es" sz="1400">
                <a:solidFill>
                  <a:srgbClr val="CC7832"/>
                </a:solidFill>
              </a:rPr>
              <a:t>&amp;&amp;</a:t>
            </a:r>
            <a:r>
              <a:rPr lang="es" sz="1400"/>
              <a:t>”</a:t>
            </a:r>
            <a:endParaRPr sz="1400"/>
          </a:p>
          <a:p>
            <a:pPr indent="-317500" lvl="1" marL="914400" rtl="0" algn="l">
              <a:spcBef>
                <a:spcPts val="0"/>
              </a:spcBef>
              <a:spcAft>
                <a:spcPts val="0"/>
              </a:spcAft>
              <a:buSzPts val="1400"/>
              <a:buChar char="○"/>
            </a:pPr>
            <a:r>
              <a:rPr lang="es"/>
              <a:t>Ambas condiciones deben cumplirse</a:t>
            </a:r>
            <a:endParaRPr sz="1400"/>
          </a:p>
          <a:p>
            <a:pPr indent="-317500" lvl="2" marL="1371600" rtl="0" algn="l">
              <a:spcBef>
                <a:spcPts val="0"/>
              </a:spcBef>
              <a:spcAft>
                <a:spcPts val="0"/>
              </a:spcAft>
              <a:buSzPts val="1400"/>
              <a:buChar char="■"/>
            </a:pPr>
            <a:r>
              <a:rPr lang="es"/>
              <a:t>variable1 == </a:t>
            </a:r>
            <a:r>
              <a:rPr lang="es"/>
              <a:t>1</a:t>
            </a:r>
            <a:r>
              <a:rPr lang="es"/>
              <a:t> </a:t>
            </a:r>
            <a:r>
              <a:rPr lang="es">
                <a:solidFill>
                  <a:srgbClr val="CC7832"/>
                </a:solidFill>
              </a:rPr>
              <a:t>&amp;&amp;</a:t>
            </a:r>
            <a:r>
              <a:rPr lang="es"/>
              <a:t> variable</a:t>
            </a:r>
            <a:r>
              <a:rPr lang="es"/>
              <a:t>2 == 10</a:t>
            </a:r>
            <a:endParaRPr/>
          </a:p>
          <a:p>
            <a:pPr indent="-317500" lvl="0" marL="457200" rtl="0" algn="l">
              <a:spcBef>
                <a:spcPts val="0"/>
              </a:spcBef>
              <a:spcAft>
                <a:spcPts val="0"/>
              </a:spcAft>
              <a:buSzPts val="1400"/>
              <a:buChar char="●"/>
            </a:pPr>
            <a:r>
              <a:rPr lang="es" sz="1400"/>
              <a:t>OR: “</a:t>
            </a:r>
            <a:r>
              <a:rPr lang="es" sz="1400">
                <a:solidFill>
                  <a:srgbClr val="CC7832"/>
                </a:solidFill>
              </a:rPr>
              <a:t>||</a:t>
            </a:r>
            <a:r>
              <a:rPr lang="es" sz="1400"/>
              <a:t>”</a:t>
            </a:r>
            <a:endParaRPr sz="1400"/>
          </a:p>
          <a:p>
            <a:pPr indent="-317500" lvl="1" marL="914400" rtl="0" algn="l">
              <a:spcBef>
                <a:spcPts val="0"/>
              </a:spcBef>
              <a:spcAft>
                <a:spcPts val="0"/>
              </a:spcAft>
              <a:buSzPts val="1400"/>
              <a:buChar char="○"/>
            </a:pPr>
            <a:r>
              <a:rPr lang="es"/>
              <a:t>Al menos una de las condiciones deben cumplirse</a:t>
            </a:r>
            <a:endParaRPr/>
          </a:p>
          <a:p>
            <a:pPr indent="-317500" lvl="2" marL="1371600" rtl="0" algn="l">
              <a:spcBef>
                <a:spcPts val="0"/>
              </a:spcBef>
              <a:spcAft>
                <a:spcPts val="0"/>
              </a:spcAft>
              <a:buSzPts val="1400"/>
              <a:buChar char="■"/>
            </a:pPr>
            <a:r>
              <a:rPr lang="es"/>
              <a:t>variable1 == 1 </a:t>
            </a:r>
            <a:r>
              <a:rPr lang="es">
                <a:solidFill>
                  <a:srgbClr val="CC7832"/>
                </a:solidFill>
              </a:rPr>
              <a:t>||</a:t>
            </a:r>
            <a:r>
              <a:rPr lang="es"/>
              <a:t> variable2 == 10</a:t>
            </a:r>
            <a:endParaRPr sz="1400"/>
          </a:p>
          <a:p>
            <a:pPr indent="-317500" lvl="0" marL="457200" rtl="0" algn="l">
              <a:spcBef>
                <a:spcPts val="0"/>
              </a:spcBef>
              <a:spcAft>
                <a:spcPts val="0"/>
              </a:spcAft>
              <a:buSzPts val="1400"/>
              <a:buChar char="●"/>
            </a:pPr>
            <a:r>
              <a:rPr lang="es" sz="1400"/>
              <a:t>NEGATION: “</a:t>
            </a:r>
            <a:r>
              <a:rPr lang="es" sz="1400">
                <a:solidFill>
                  <a:srgbClr val="CC7832"/>
                </a:solidFill>
              </a:rPr>
              <a:t>!</a:t>
            </a:r>
            <a:r>
              <a:rPr lang="es" sz="1400"/>
              <a:t>”</a:t>
            </a:r>
            <a:endParaRPr sz="1400"/>
          </a:p>
          <a:p>
            <a:pPr indent="-317500" lvl="1" marL="914400" rtl="0" algn="l">
              <a:spcBef>
                <a:spcPts val="0"/>
              </a:spcBef>
              <a:spcAft>
                <a:spcPts val="0"/>
              </a:spcAft>
              <a:buSzPts val="1400"/>
              <a:buChar char="○"/>
            </a:pPr>
            <a:r>
              <a:rPr lang="es"/>
              <a:t>Niega el operador siguiente</a:t>
            </a:r>
            <a:endParaRPr sz="1400"/>
          </a:p>
          <a:p>
            <a:pPr indent="-317500" lvl="2" marL="1371600" rtl="0" algn="l">
              <a:spcBef>
                <a:spcPts val="0"/>
              </a:spcBef>
              <a:spcAft>
                <a:spcPts val="0"/>
              </a:spcAft>
              <a:buSzPts val="1400"/>
              <a:buChar char="■"/>
            </a:pPr>
            <a:r>
              <a:rPr lang="es"/>
              <a:t>variable !is Long - La variable no debe ser un Long</a:t>
            </a:r>
            <a:endParaRPr/>
          </a:p>
          <a:p>
            <a:pPr indent="-317500" lvl="2" marL="1371600" rtl="0" algn="l">
              <a:spcBef>
                <a:spcPts val="0"/>
              </a:spcBef>
              <a:spcAft>
                <a:spcPts val="0"/>
              </a:spcAft>
              <a:buSzPts val="1400"/>
              <a:buChar char="■"/>
            </a:pPr>
            <a:r>
              <a:rPr lang="es"/>
              <a:t>variable != 1 - La variable debe ser distinta a !=1</a:t>
            </a:r>
            <a:endParaRPr/>
          </a:p>
          <a:p>
            <a:pPr indent="-317500" lvl="0" marL="457200" rtl="0" algn="l">
              <a:spcBef>
                <a:spcPts val="0"/>
              </a:spcBef>
              <a:spcAft>
                <a:spcPts val="0"/>
              </a:spcAft>
              <a:buSzPts val="1400"/>
              <a:buChar char="●"/>
            </a:pPr>
            <a:r>
              <a:rPr lang="es" sz="1400" u="sng">
                <a:solidFill>
                  <a:schemeClr val="hlink"/>
                </a:solidFill>
                <a:hlinkClick r:id="rId3"/>
              </a:rPr>
              <a:t>Documentación</a:t>
            </a:r>
            <a:r>
              <a:rPr lang="es" sz="1400"/>
              <a:t>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¿Y qué más?</a:t>
            </a:r>
            <a:endParaRPr/>
          </a:p>
        </p:txBody>
      </p:sp>
      <p:sp>
        <p:nvSpPr>
          <p:cNvPr id="109" name="Google Shape;109;p22"/>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u="sng">
                <a:solidFill>
                  <a:schemeClr val="hlink"/>
                </a:solidFill>
                <a:hlinkClick r:id="rId3"/>
              </a:rPr>
              <a:t>Pruébalo aquí</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Condicionales I</a:t>
            </a:r>
            <a:endParaRPr/>
          </a:p>
        </p:txBody>
      </p:sp>
      <p:sp>
        <p:nvSpPr>
          <p:cNvPr id="461" name="Google Shape;461;p76"/>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s" sz="1400"/>
              <a:t>IF - IF ELSE</a:t>
            </a:r>
            <a:endParaRPr b="1" sz="1400"/>
          </a:p>
          <a:p>
            <a:pPr indent="0" lvl="0" marL="0" rtl="0" algn="l">
              <a:spcBef>
                <a:spcPts val="1200"/>
              </a:spcBef>
              <a:spcAft>
                <a:spcPts val="0"/>
              </a:spcAft>
              <a:buNone/>
            </a:pPr>
            <a:r>
              <a:rPr lang="es" sz="1400"/>
              <a:t>Condicional idóneo para un número de casos limitados.</a:t>
            </a:r>
            <a:endParaRPr sz="1400"/>
          </a:p>
          <a:p>
            <a:pPr indent="-317500" lvl="0" marL="457200" rtl="0" algn="l">
              <a:spcBef>
                <a:spcPts val="1200"/>
              </a:spcBef>
              <a:spcAft>
                <a:spcPts val="0"/>
              </a:spcAft>
              <a:buSzPts val="1400"/>
              <a:buChar char="●"/>
            </a:pPr>
            <a:r>
              <a:rPr lang="es" sz="1400"/>
              <a:t>Es el condicional básico </a:t>
            </a:r>
            <a:endParaRPr sz="1400"/>
          </a:p>
          <a:p>
            <a:pPr indent="45720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if </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0</a:t>
            </a: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6A8759"/>
                </a:solidFill>
                <a:highlight>
                  <a:srgbClr val="2B2B2B"/>
                </a:highlight>
                <a:latin typeface="Courier New"/>
                <a:ea typeface="Courier New"/>
                <a:cs typeface="Courier New"/>
                <a:sym typeface="Courier New"/>
              </a:rPr>
              <a:t> es igual a 0 "</a:t>
            </a:r>
            <a:r>
              <a:rPr lang="es" sz="1200">
                <a:solidFill>
                  <a:srgbClr val="A9B7C6"/>
                </a:solidFill>
                <a:highlight>
                  <a:srgbClr val="2B2B2B"/>
                </a:highlight>
                <a:latin typeface="Courier New"/>
                <a:ea typeface="Courier New"/>
                <a:cs typeface="Courier New"/>
                <a:sym typeface="Courier New"/>
              </a:rPr>
              <a:t>) </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lang="es" sz="1200">
                <a:solidFill>
                  <a:srgbClr val="CC7832"/>
                </a:solidFill>
                <a:highlight>
                  <a:srgbClr val="2B2B2B"/>
                </a:highlight>
                <a:latin typeface="Courier New"/>
                <a:ea typeface="Courier New"/>
                <a:cs typeface="Courier New"/>
                <a:sym typeface="Courier New"/>
              </a:rPr>
              <a:t>else</a:t>
            </a: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6A8759"/>
                </a:solidFill>
                <a:highlight>
                  <a:srgbClr val="2B2B2B"/>
                </a:highlight>
                <a:latin typeface="Courier New"/>
                <a:ea typeface="Courier New"/>
                <a:cs typeface="Courier New"/>
                <a:sym typeface="Courier New"/>
              </a:rPr>
              <a:t> es diferente a 0 "</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endParaRPr sz="12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En kotlin también puede funcionar en base a rangos</a:t>
            </a:r>
            <a:endParaRPr sz="1400"/>
          </a:p>
          <a:p>
            <a:pPr indent="457200" lvl="0" marL="0" rtl="0" algn="l">
              <a:spcBef>
                <a:spcPts val="1200"/>
              </a:spcBef>
              <a:spcAft>
                <a:spcPts val="0"/>
              </a:spcAft>
              <a:buClr>
                <a:schemeClr val="dk1"/>
              </a:buClr>
              <a:buSzPts val="1100"/>
              <a:buFont typeface="Arial"/>
              <a:buNone/>
            </a:pPr>
            <a:r>
              <a:rPr lang="es" sz="1200">
                <a:solidFill>
                  <a:srgbClr val="CC7832"/>
                </a:solidFill>
                <a:highlight>
                  <a:srgbClr val="2B2B2B"/>
                </a:highlight>
                <a:latin typeface="Courier New"/>
                <a:ea typeface="Courier New"/>
                <a:cs typeface="Courier New"/>
                <a:sym typeface="Courier New"/>
              </a:rPr>
              <a:t>if </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 </a:t>
            </a:r>
            <a:r>
              <a:rPr lang="es" sz="1200">
                <a:solidFill>
                  <a:srgbClr val="CC7832"/>
                </a:solidFill>
                <a:highlight>
                  <a:srgbClr val="2B2B2B"/>
                </a:highlight>
                <a:latin typeface="Courier New"/>
                <a:ea typeface="Courier New"/>
                <a:cs typeface="Courier New"/>
                <a:sym typeface="Courier New"/>
              </a:rPr>
              <a:t>in </a:t>
            </a:r>
            <a:r>
              <a:rPr lang="es" sz="1200">
                <a:solidFill>
                  <a:srgbClr val="6897BB"/>
                </a:solidFill>
                <a:highlight>
                  <a:srgbClr val="2B2B2B"/>
                </a:highlight>
                <a:latin typeface="Courier New"/>
                <a:ea typeface="Courier New"/>
                <a:cs typeface="Courier New"/>
                <a:sym typeface="Courier New"/>
              </a:rPr>
              <a:t>0</a:t>
            </a:r>
            <a:r>
              <a:rPr lang="es" sz="1200">
                <a:solidFill>
                  <a:srgbClr val="A9B7C6"/>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9</a:t>
            </a: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6A8759"/>
                </a:solidFill>
                <a:highlight>
                  <a:srgbClr val="2B2B2B"/>
                </a:highlight>
                <a:latin typeface="Courier New"/>
                <a:ea typeface="Courier New"/>
                <a:cs typeface="Courier New"/>
                <a:sym typeface="Courier New"/>
              </a:rPr>
              <a:t> es un numero comprendido entre 0 y 9"</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lang="es" sz="1200">
                <a:solidFill>
                  <a:srgbClr val="CC7832"/>
                </a:solidFill>
                <a:highlight>
                  <a:srgbClr val="2B2B2B"/>
                </a:highlight>
                <a:latin typeface="Courier New"/>
                <a:ea typeface="Courier New"/>
                <a:cs typeface="Courier New"/>
                <a:sym typeface="Courier New"/>
              </a:rPr>
              <a:t>else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6A8759"/>
                </a:solidFill>
                <a:highlight>
                  <a:srgbClr val="2B2B2B"/>
                </a:highlight>
                <a:latin typeface="Courier New"/>
                <a:ea typeface="Courier New"/>
                <a:cs typeface="Courier New"/>
                <a:sym typeface="Courier New"/>
              </a:rPr>
              <a:t> es mayor que 9"</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sz="9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Condicionales II</a:t>
            </a:r>
            <a:endParaRPr/>
          </a:p>
        </p:txBody>
      </p:sp>
      <p:sp>
        <p:nvSpPr>
          <p:cNvPr id="467" name="Google Shape;467;p77"/>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t>When</a:t>
            </a:r>
            <a:endParaRPr b="1" sz="1400"/>
          </a:p>
          <a:p>
            <a:pPr indent="0" lvl="0" marL="0" rtl="0" algn="l">
              <a:spcBef>
                <a:spcPts val="1200"/>
              </a:spcBef>
              <a:spcAft>
                <a:spcPts val="0"/>
              </a:spcAft>
              <a:buNone/>
            </a:pPr>
            <a:r>
              <a:rPr lang="es" sz="1400"/>
              <a:t>Condicional idóneo para un número de casos amplio.</a:t>
            </a:r>
            <a:endParaRPr b="1" sz="1400"/>
          </a:p>
          <a:p>
            <a:pPr indent="45720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when </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A9B7C6"/>
                </a:solidFill>
                <a:highlight>
                  <a:srgbClr val="2B2B2B"/>
                </a:highlight>
                <a:latin typeface="Courier New"/>
                <a:ea typeface="Courier New"/>
                <a:cs typeface="Courier New"/>
                <a:sym typeface="Courier New"/>
              </a:rPr>
              <a:t>) {</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0 </a:t>
            </a:r>
            <a:r>
              <a:rPr lang="es" sz="1200">
                <a:solidFill>
                  <a:srgbClr val="A9B7C6"/>
                </a:solidFill>
                <a:highlight>
                  <a:srgbClr val="2B2B2B"/>
                </a:highlight>
                <a:latin typeface="Courier New"/>
                <a:ea typeface="Courier New"/>
                <a:cs typeface="Courier New"/>
                <a:sym typeface="Courier New"/>
              </a:rPr>
              <a:t>-&gt;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6A8759"/>
                </a:solidFill>
                <a:highlight>
                  <a:srgbClr val="2B2B2B"/>
                </a:highlight>
                <a:latin typeface="Courier New"/>
                <a:ea typeface="Courier New"/>
                <a:cs typeface="Courier New"/>
                <a:sym typeface="Courier New"/>
              </a:rPr>
              <a:t> es igual a 0 "</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lang="es" sz="1200">
                <a:solidFill>
                  <a:srgbClr val="CC7832"/>
                </a:solidFill>
                <a:highlight>
                  <a:srgbClr val="2B2B2B"/>
                </a:highlight>
                <a:latin typeface="Courier New"/>
                <a:ea typeface="Courier New"/>
                <a:cs typeface="Courier New"/>
                <a:sym typeface="Courier New"/>
              </a:rPr>
              <a:t>in </a:t>
            </a:r>
            <a:r>
              <a:rPr lang="es" sz="1200">
                <a:solidFill>
                  <a:srgbClr val="6897BB"/>
                </a:solidFill>
                <a:highlight>
                  <a:srgbClr val="2B2B2B"/>
                </a:highlight>
                <a:latin typeface="Courier New"/>
                <a:ea typeface="Courier New"/>
                <a:cs typeface="Courier New"/>
                <a:sym typeface="Courier New"/>
              </a:rPr>
              <a:t>1</a:t>
            </a:r>
            <a:r>
              <a:rPr lang="es" sz="1200">
                <a:solidFill>
                  <a:srgbClr val="A9B7C6"/>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99 </a:t>
            </a:r>
            <a:r>
              <a:rPr lang="es" sz="1200">
                <a:solidFill>
                  <a:srgbClr val="A9B7C6"/>
                </a:solidFill>
                <a:highlight>
                  <a:srgbClr val="2B2B2B"/>
                </a:highlight>
                <a:latin typeface="Courier New"/>
                <a:ea typeface="Courier New"/>
                <a:cs typeface="Courier New"/>
                <a:sym typeface="Courier New"/>
              </a:rPr>
              <a:t>-&gt;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6A8759"/>
                </a:solidFill>
                <a:highlight>
                  <a:srgbClr val="2B2B2B"/>
                </a:highlight>
                <a:latin typeface="Courier New"/>
                <a:ea typeface="Courier New"/>
                <a:cs typeface="Courier New"/>
                <a:sym typeface="Courier New"/>
              </a:rPr>
              <a:t> es un número comprendido entre 0 y 99"</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100</a:t>
            </a:r>
            <a:r>
              <a:rPr lang="es" sz="1200">
                <a:solidFill>
                  <a:srgbClr val="CC7832"/>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101 </a:t>
            </a:r>
            <a:r>
              <a:rPr lang="es" sz="1200">
                <a:solidFill>
                  <a:srgbClr val="A9B7C6"/>
                </a:solidFill>
                <a:highlight>
                  <a:srgbClr val="2B2B2B"/>
                </a:highlight>
                <a:latin typeface="Courier New"/>
                <a:ea typeface="Courier New"/>
                <a:cs typeface="Courier New"/>
                <a:sym typeface="Courier New"/>
              </a:rPr>
              <a:t>-&gt;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6A8759"/>
                </a:solidFill>
                <a:highlight>
                  <a:srgbClr val="2B2B2B"/>
                </a:highlight>
                <a:latin typeface="Courier New"/>
                <a:ea typeface="Courier New"/>
                <a:cs typeface="Courier New"/>
                <a:sym typeface="Courier New"/>
              </a:rPr>
              <a:t> es 100 o 101"</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lang="es" sz="1200">
                <a:solidFill>
                  <a:srgbClr val="CC7832"/>
                </a:solidFill>
                <a:highlight>
                  <a:srgbClr val="2B2B2B"/>
                </a:highlight>
                <a:latin typeface="Courier New"/>
                <a:ea typeface="Courier New"/>
                <a:cs typeface="Courier New"/>
                <a:sym typeface="Courier New"/>
              </a:rPr>
              <a:t>else </a:t>
            </a:r>
            <a:r>
              <a:rPr lang="es" sz="1200">
                <a:solidFill>
                  <a:srgbClr val="A9B7C6"/>
                </a:solidFill>
                <a:highlight>
                  <a:srgbClr val="2B2B2B"/>
                </a:highlight>
                <a:latin typeface="Courier New"/>
                <a:ea typeface="Courier New"/>
                <a:cs typeface="Courier New"/>
                <a:sym typeface="Courier New"/>
              </a:rPr>
              <a:t>-&gt;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6A8759"/>
                </a:solidFill>
                <a:highlight>
                  <a:srgbClr val="2B2B2B"/>
                </a:highlight>
                <a:latin typeface="Courier New"/>
                <a:ea typeface="Courier New"/>
                <a:cs typeface="Courier New"/>
                <a:sym typeface="Courier New"/>
              </a:rPr>
              <a:t> es menor de 0 y mayor de 101"</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Condicionales III</a:t>
            </a:r>
            <a:endParaRPr/>
          </a:p>
        </p:txBody>
      </p:sp>
      <p:sp>
        <p:nvSpPr>
          <p:cNvPr id="473" name="Google Shape;473;p78"/>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t>When</a:t>
            </a:r>
            <a:endParaRPr b="1" sz="1400"/>
          </a:p>
          <a:p>
            <a:pPr indent="0" lvl="0" marL="0" rtl="0" algn="l">
              <a:spcBef>
                <a:spcPts val="1200"/>
              </a:spcBef>
              <a:spcAft>
                <a:spcPts val="0"/>
              </a:spcAft>
              <a:buNone/>
            </a:pPr>
            <a:r>
              <a:rPr lang="es" sz="1400"/>
              <a:t>Condicional idóneo para un número de casos amplio.</a:t>
            </a:r>
            <a:endParaRPr b="1" sz="1400"/>
          </a:p>
          <a:p>
            <a:pPr indent="-317500" lvl="0" marL="457200" rtl="0" algn="l">
              <a:spcBef>
                <a:spcPts val="1200"/>
              </a:spcBef>
              <a:spcAft>
                <a:spcPts val="0"/>
              </a:spcAft>
              <a:buSzPts val="1400"/>
              <a:buChar char="●"/>
            </a:pPr>
            <a:r>
              <a:rPr lang="es" sz="1400"/>
              <a:t>Es el control condicional que equivale al </a:t>
            </a:r>
            <a:r>
              <a:rPr lang="es" sz="1200">
                <a:solidFill>
                  <a:srgbClr val="CC7832"/>
                </a:solidFill>
                <a:highlight>
                  <a:srgbClr val="2B2B2B"/>
                </a:highlight>
                <a:latin typeface="Courier New"/>
                <a:ea typeface="Courier New"/>
                <a:cs typeface="Courier New"/>
                <a:sym typeface="Courier New"/>
              </a:rPr>
              <a:t>switch</a:t>
            </a:r>
            <a:r>
              <a:rPr lang="es" sz="1400"/>
              <a:t> de Java:</a:t>
            </a:r>
            <a:endParaRPr sz="1400"/>
          </a:p>
          <a:p>
            <a:pPr indent="45720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when </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lang="es" sz="1200">
                <a:solidFill>
                  <a:srgbClr val="1C8C92"/>
                </a:solidFill>
                <a:highlight>
                  <a:schemeClr val="dk2"/>
                </a:highlight>
                <a:latin typeface="Courier New"/>
                <a:ea typeface="Courier New"/>
                <a:cs typeface="Courier New"/>
                <a:sym typeface="Courier New"/>
              </a:rPr>
              <a:t>numero == </a:t>
            </a:r>
            <a:r>
              <a:rPr lang="es" sz="1200">
                <a:solidFill>
                  <a:srgbClr val="6897BB"/>
                </a:solidFill>
                <a:highlight>
                  <a:srgbClr val="2B2B2B"/>
                </a:highlight>
                <a:latin typeface="Courier New"/>
                <a:ea typeface="Courier New"/>
                <a:cs typeface="Courier New"/>
                <a:sym typeface="Courier New"/>
              </a:rPr>
              <a:t>0 </a:t>
            </a:r>
            <a:r>
              <a:rPr lang="es" sz="1200">
                <a:solidFill>
                  <a:srgbClr val="A9B7C6"/>
                </a:solidFill>
                <a:highlight>
                  <a:srgbClr val="2B2B2B"/>
                </a:highlight>
                <a:latin typeface="Courier New"/>
                <a:ea typeface="Courier New"/>
                <a:cs typeface="Courier New"/>
                <a:sym typeface="Courier New"/>
              </a:rPr>
              <a:t>-&gt;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6A8759"/>
                </a:solidFill>
                <a:highlight>
                  <a:srgbClr val="2B2B2B"/>
                </a:highlight>
                <a:latin typeface="Courier New"/>
                <a:ea typeface="Courier New"/>
                <a:cs typeface="Courier New"/>
                <a:sym typeface="Courier New"/>
              </a:rPr>
              <a:t> es igual a 0 "</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lang="es" sz="1200">
                <a:solidFill>
                  <a:srgbClr val="1C8C92"/>
                </a:solidFill>
                <a:highlight>
                  <a:schemeClr val="dk2"/>
                </a:highlight>
                <a:latin typeface="Courier New"/>
                <a:ea typeface="Courier New"/>
                <a:cs typeface="Courier New"/>
                <a:sym typeface="Courier New"/>
              </a:rPr>
              <a:t>numero</a:t>
            </a:r>
            <a:r>
              <a:rPr lang="es" sz="1200">
                <a:solidFill>
                  <a:srgbClr val="CC7832"/>
                </a:solidFill>
                <a:highlight>
                  <a:srgbClr val="2B2B2B"/>
                </a:highlight>
                <a:latin typeface="Courier New"/>
                <a:ea typeface="Courier New"/>
                <a:cs typeface="Courier New"/>
                <a:sym typeface="Courier New"/>
              </a:rPr>
              <a:t> &gt;= </a:t>
            </a:r>
            <a:r>
              <a:rPr lang="es" sz="1200">
                <a:solidFill>
                  <a:srgbClr val="6897BB"/>
                </a:solidFill>
                <a:highlight>
                  <a:srgbClr val="2B2B2B"/>
                </a:highlight>
                <a:latin typeface="Courier New"/>
                <a:ea typeface="Courier New"/>
                <a:cs typeface="Courier New"/>
                <a:sym typeface="Courier New"/>
              </a:rPr>
              <a:t>1</a:t>
            </a:r>
            <a:r>
              <a:rPr lang="es" sz="1200">
                <a:solidFill>
                  <a:srgbClr val="A9B7C6"/>
                </a:solidFill>
                <a:highlight>
                  <a:srgbClr val="2B2B2B"/>
                </a:highlight>
                <a:latin typeface="Courier New"/>
                <a:ea typeface="Courier New"/>
                <a:cs typeface="Courier New"/>
                <a:sym typeface="Courier New"/>
              </a:rPr>
              <a:t> &amp;&amp; </a:t>
            </a:r>
            <a:r>
              <a:rPr lang="es" sz="1200">
                <a:solidFill>
                  <a:srgbClr val="1C8C92"/>
                </a:solidFill>
                <a:highlight>
                  <a:schemeClr val="dk2"/>
                </a:highlight>
                <a:latin typeface="Courier New"/>
                <a:ea typeface="Courier New"/>
                <a:cs typeface="Courier New"/>
                <a:sym typeface="Courier New"/>
              </a:rPr>
              <a:t>numero</a:t>
            </a:r>
            <a:r>
              <a:rPr lang="es" sz="1200">
                <a:solidFill>
                  <a:srgbClr val="CC7832"/>
                </a:solidFill>
                <a:highlight>
                  <a:schemeClr val="dk2"/>
                </a:highlight>
                <a:latin typeface="Courier New"/>
                <a:ea typeface="Courier New"/>
                <a:cs typeface="Courier New"/>
                <a:sym typeface="Courier New"/>
              </a:rPr>
              <a:t> &lt;= </a:t>
            </a:r>
            <a:r>
              <a:rPr lang="es" sz="1200">
                <a:solidFill>
                  <a:srgbClr val="6897BB"/>
                </a:solidFill>
                <a:highlight>
                  <a:srgbClr val="2B2B2B"/>
                </a:highlight>
                <a:latin typeface="Courier New"/>
                <a:ea typeface="Courier New"/>
                <a:cs typeface="Courier New"/>
                <a:sym typeface="Courier New"/>
              </a:rPr>
              <a:t>99 </a:t>
            </a:r>
            <a:r>
              <a:rPr lang="es" sz="1200">
                <a:solidFill>
                  <a:srgbClr val="A9B7C6"/>
                </a:solidFill>
                <a:highlight>
                  <a:srgbClr val="2B2B2B"/>
                </a:highlight>
                <a:latin typeface="Courier New"/>
                <a:ea typeface="Courier New"/>
                <a:cs typeface="Courier New"/>
                <a:sym typeface="Courier New"/>
              </a:rPr>
              <a:t>-&gt; </a:t>
            </a:r>
            <a:endParaRPr sz="1200">
              <a:solidFill>
                <a:srgbClr val="A9B7C6"/>
              </a:solidFill>
              <a:highlight>
                <a:srgbClr val="2B2B2B"/>
              </a:highlight>
              <a:latin typeface="Courier New"/>
              <a:ea typeface="Courier New"/>
              <a:cs typeface="Courier New"/>
              <a:sym typeface="Courier New"/>
            </a:endParaRPr>
          </a:p>
          <a:p>
            <a:pPr indent="457200" lvl="0" marL="457200" rtl="0" algn="l">
              <a:spcBef>
                <a:spcPts val="1200"/>
              </a:spcBef>
              <a:spcAft>
                <a:spcPts val="0"/>
              </a:spcAft>
              <a:buNone/>
            </a:pP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6A8759"/>
                </a:solidFill>
                <a:highlight>
                  <a:srgbClr val="2B2B2B"/>
                </a:highlight>
                <a:latin typeface="Courier New"/>
                <a:ea typeface="Courier New"/>
                <a:cs typeface="Courier New"/>
                <a:sym typeface="Courier New"/>
              </a:rPr>
              <a:t> es un número comprendido entre 1 y 99"</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lang="es" sz="1200">
                <a:solidFill>
                  <a:srgbClr val="CC7832"/>
                </a:solidFill>
                <a:highlight>
                  <a:srgbClr val="2B2B2B"/>
                </a:highlight>
                <a:latin typeface="Courier New"/>
                <a:ea typeface="Courier New"/>
                <a:cs typeface="Courier New"/>
                <a:sym typeface="Courier New"/>
              </a:rPr>
              <a:t>else </a:t>
            </a:r>
            <a:r>
              <a:rPr lang="es" sz="1200">
                <a:solidFill>
                  <a:srgbClr val="A9B7C6"/>
                </a:solidFill>
                <a:highlight>
                  <a:srgbClr val="2B2B2B"/>
                </a:highlight>
                <a:latin typeface="Courier New"/>
                <a:ea typeface="Courier New"/>
                <a:cs typeface="Courier New"/>
                <a:sym typeface="Courier New"/>
              </a:rPr>
              <a:t>-&gt;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numero</a:t>
            </a:r>
            <a:r>
              <a:rPr lang="es" sz="1200">
                <a:solidFill>
                  <a:srgbClr val="6A8759"/>
                </a:solidFill>
                <a:highlight>
                  <a:srgbClr val="2B2B2B"/>
                </a:highlight>
                <a:latin typeface="Courier New"/>
                <a:ea typeface="Courier New"/>
                <a:cs typeface="Courier New"/>
                <a:sym typeface="Courier New"/>
              </a:rPr>
              <a:t> es menor de 0 y mayor de 99"</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9"/>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Este ejercicio resumen muestra cómo implementar estructuras condicionales:</a:t>
            </a:r>
            <a:endParaRPr sz="1400"/>
          </a:p>
          <a:p>
            <a:pPr indent="-317500" lvl="0" marL="457200" rtl="0" algn="l">
              <a:spcBef>
                <a:spcPts val="1200"/>
              </a:spcBef>
              <a:spcAft>
                <a:spcPts val="0"/>
              </a:spcAft>
              <a:buSzPts val="1400"/>
              <a:buChar char="●"/>
            </a:pPr>
            <a:r>
              <a:rPr lang="es" sz="1400"/>
              <a:t>If.</a:t>
            </a:r>
            <a:endParaRPr sz="1400"/>
          </a:p>
          <a:p>
            <a:pPr indent="-317500" lvl="0" marL="457200" rtl="0" algn="l">
              <a:spcBef>
                <a:spcPts val="0"/>
              </a:spcBef>
              <a:spcAft>
                <a:spcPts val="0"/>
              </a:spcAft>
              <a:buSzPts val="1400"/>
              <a:buChar char="●"/>
            </a:pPr>
            <a:r>
              <a:rPr lang="es" sz="1400"/>
              <a:t>When con parámetros.</a:t>
            </a:r>
            <a:endParaRPr sz="1400"/>
          </a:p>
          <a:p>
            <a:pPr indent="-317500" lvl="0" marL="457200" rtl="0" algn="l">
              <a:spcBef>
                <a:spcPts val="0"/>
              </a:spcBef>
              <a:spcAft>
                <a:spcPts val="0"/>
              </a:spcAft>
              <a:buSzPts val="1400"/>
              <a:buChar char="●"/>
            </a:pPr>
            <a:r>
              <a:rPr lang="es" sz="1400"/>
              <a:t>When sin parámetros.</a:t>
            </a:r>
            <a:endParaRPr sz="1400"/>
          </a:p>
        </p:txBody>
      </p:sp>
      <p:pic>
        <p:nvPicPr>
          <p:cNvPr id="479" name="Google Shape;479;p79"/>
          <p:cNvPicPr preferRelativeResize="0"/>
          <p:nvPr/>
        </p:nvPicPr>
        <p:blipFill rotWithShape="1">
          <a:blip r:embed="rId3">
            <a:alphaModFix/>
          </a:blip>
          <a:srcRect b="0" l="25688" r="28440" t="0"/>
          <a:stretch/>
        </p:blipFill>
        <p:spPr>
          <a:xfrm>
            <a:off x="7291650" y="2982925"/>
            <a:ext cx="1540651" cy="1585950"/>
          </a:xfrm>
          <a:prstGeom prst="rect">
            <a:avLst/>
          </a:prstGeom>
          <a:noFill/>
          <a:ln>
            <a:noFill/>
          </a:ln>
        </p:spPr>
      </p:pic>
      <p:sp>
        <p:nvSpPr>
          <p:cNvPr id="480" name="Google Shape;480;p79"/>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4">
                  <a:extLst>
                    <a:ext uri="{A12FA001-AC4F-418D-AE19-62706E023703}">
                      <ahyp:hlinkClr val="tx"/>
                    </a:ext>
                  </a:extLst>
                </a:hlinkClick>
              </a:rPr>
              <a:t>https://github.com/carlosbellmont/ejemplo_basico_3_kotlin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Trabajando con condicionales IF:</a:t>
            </a:r>
            <a:endParaRPr b="1"/>
          </a:p>
          <a:p>
            <a:pPr indent="0" lvl="0" marL="0" rtl="0" algn="l">
              <a:spcBef>
                <a:spcPts val="1200"/>
              </a:spcBef>
              <a:spcAft>
                <a:spcPts val="0"/>
              </a:spcAft>
              <a:buNone/>
            </a:pPr>
            <a:r>
              <a:rPr lang="es" sz="1400"/>
              <a:t>Crea un proyecto nuevo de Kotlin en IntelliJ.</a:t>
            </a:r>
            <a:endParaRPr sz="1400"/>
          </a:p>
          <a:p>
            <a:pPr indent="0" lvl="0" marL="0" rtl="0" algn="l">
              <a:spcBef>
                <a:spcPts val="1200"/>
              </a:spcBef>
              <a:spcAft>
                <a:spcPts val="0"/>
              </a:spcAft>
              <a:buNone/>
            </a:pPr>
            <a:r>
              <a:rPr lang="es" sz="1400"/>
              <a:t>Crea una función que reciba un Integer y devuelva un String, siendo el Integer la edad de una persona y el String su nombre. Llámala “calcularPrecio”. La función debe devolver:</a:t>
            </a:r>
            <a:endParaRPr sz="1400"/>
          </a:p>
          <a:p>
            <a:pPr indent="-317500" lvl="0" marL="457200" rtl="0" algn="l">
              <a:spcBef>
                <a:spcPts val="1200"/>
              </a:spcBef>
              <a:spcAft>
                <a:spcPts val="0"/>
              </a:spcAft>
              <a:buSzPts val="1400"/>
              <a:buChar char="●"/>
            </a:pPr>
            <a:r>
              <a:rPr lang="es" sz="1400"/>
              <a:t>Si la persona es menor de 18 años, entonces debe devolver: “{Nombre}, debes abonar 5€”</a:t>
            </a:r>
            <a:endParaRPr sz="1400"/>
          </a:p>
          <a:p>
            <a:pPr indent="-317500" lvl="0" marL="457200" rtl="0" algn="l">
              <a:spcBef>
                <a:spcPts val="0"/>
              </a:spcBef>
              <a:spcAft>
                <a:spcPts val="0"/>
              </a:spcAft>
              <a:buSzPts val="1400"/>
              <a:buChar char="●"/>
            </a:pPr>
            <a:r>
              <a:rPr lang="es" sz="1400"/>
              <a:t>Si la persona tiene entre 18 y 65, entonces debe devolver: </a:t>
            </a:r>
            <a:r>
              <a:rPr lang="es" sz="1400"/>
              <a:t>“{Nombre}, debes abonar 10€”</a:t>
            </a:r>
            <a:endParaRPr sz="1400"/>
          </a:p>
          <a:p>
            <a:pPr indent="-317500" lvl="0" marL="457200" rtl="0" algn="l">
              <a:spcBef>
                <a:spcPts val="0"/>
              </a:spcBef>
              <a:spcAft>
                <a:spcPts val="0"/>
              </a:spcAft>
              <a:buSzPts val="1400"/>
              <a:buChar char="●"/>
            </a:pPr>
            <a:r>
              <a:rPr lang="es" sz="1400"/>
              <a:t>Si la persona tiene más de 65, entonces debe devolver: “{Nombre}, para ti es gratis”</a:t>
            </a:r>
            <a:endParaRPr sz="1400"/>
          </a:p>
        </p:txBody>
      </p:sp>
      <p:sp>
        <p:nvSpPr>
          <p:cNvPr id="486" name="Google Shape;486;p80"/>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https://github.com/carlosbellmont/EjercicioIf</a:t>
            </a:r>
            <a:endParaRPr sz="11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Trabajando con condicionales When:</a:t>
            </a:r>
            <a:endParaRPr b="1"/>
          </a:p>
          <a:p>
            <a:pPr indent="0" lvl="0" marL="0" rtl="0" algn="l">
              <a:spcBef>
                <a:spcPts val="1200"/>
              </a:spcBef>
              <a:spcAft>
                <a:spcPts val="0"/>
              </a:spcAft>
              <a:buNone/>
            </a:pPr>
            <a:r>
              <a:rPr lang="es" sz="1400"/>
              <a:t>Crea un proyecto nuevo de Kotlin en IntelliJ.</a:t>
            </a:r>
            <a:endParaRPr sz="1400"/>
          </a:p>
          <a:p>
            <a:pPr indent="0" lvl="0" marL="0" rtl="0" algn="l">
              <a:spcBef>
                <a:spcPts val="1200"/>
              </a:spcBef>
              <a:spcAft>
                <a:spcPts val="0"/>
              </a:spcAft>
              <a:buNone/>
            </a:pPr>
            <a:r>
              <a:rPr lang="es" sz="1400"/>
              <a:t>Crea una función que reciba un Integer y devuelva un String, siendo el Integer la edad de una persona y el String su nombre. Llámala “calcularPrecio”. La función debe devolver:</a:t>
            </a:r>
            <a:endParaRPr sz="1400"/>
          </a:p>
          <a:p>
            <a:pPr indent="-317500" lvl="0" marL="457200" rtl="0" algn="l">
              <a:spcBef>
                <a:spcPts val="1200"/>
              </a:spcBef>
              <a:spcAft>
                <a:spcPts val="0"/>
              </a:spcAft>
              <a:buSzPts val="1400"/>
              <a:buChar char="●"/>
            </a:pPr>
            <a:r>
              <a:rPr lang="es" sz="1400"/>
              <a:t>Si la persona es menor de 18 años, entonces debe devolver: “{Nombre}, debes abonar 5€”</a:t>
            </a:r>
            <a:endParaRPr sz="1400"/>
          </a:p>
          <a:p>
            <a:pPr indent="-317500" lvl="0" marL="457200" rtl="0" algn="l">
              <a:spcBef>
                <a:spcPts val="0"/>
              </a:spcBef>
              <a:spcAft>
                <a:spcPts val="0"/>
              </a:spcAft>
              <a:buSzPts val="1400"/>
              <a:buChar char="●"/>
            </a:pPr>
            <a:r>
              <a:rPr lang="es" sz="1400"/>
              <a:t>Si la persona tiene entre 18 y 65, entonces debe devolver: “{Nombre}, debes abonar 10€”</a:t>
            </a:r>
            <a:endParaRPr sz="1400"/>
          </a:p>
          <a:p>
            <a:pPr indent="-317500" lvl="0" marL="457200" rtl="0" algn="l">
              <a:spcBef>
                <a:spcPts val="0"/>
              </a:spcBef>
              <a:spcAft>
                <a:spcPts val="0"/>
              </a:spcAft>
              <a:buSzPts val="1400"/>
              <a:buChar char="●"/>
            </a:pPr>
            <a:r>
              <a:rPr lang="es" sz="1400"/>
              <a:t>Si la persona tiene más de 65, entonces debe devolver: “{Nombre}, para ti es gratis”</a:t>
            </a:r>
            <a:endParaRPr sz="1400"/>
          </a:p>
        </p:txBody>
      </p:sp>
      <p:sp>
        <p:nvSpPr>
          <p:cNvPr id="492" name="Google Shape;492;p81"/>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https://github.com/carlosbellmont/EjercicioWhen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Operaciones con variables</a:t>
            </a:r>
            <a:endParaRPr b="1" sz="3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¿Operaciones?</a:t>
            </a:r>
            <a:endParaRPr/>
          </a:p>
        </p:txBody>
      </p:sp>
      <p:sp>
        <p:nvSpPr>
          <p:cNvPr id="503" name="Google Shape;503;p83"/>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317500" lvl="0" marL="457200" rtl="0" algn="l">
              <a:spcBef>
                <a:spcPts val="1200"/>
              </a:spcBef>
              <a:spcAft>
                <a:spcPts val="0"/>
              </a:spcAft>
              <a:buSzPts val="1400"/>
              <a:buChar char="●"/>
            </a:pPr>
            <a:r>
              <a:rPr lang="es" sz="1400"/>
              <a:t>Es un tipo especial de función. </a:t>
            </a:r>
            <a:endParaRPr sz="1400"/>
          </a:p>
          <a:p>
            <a:pPr indent="-317500" lvl="0" marL="457200" rtl="0" algn="l">
              <a:spcBef>
                <a:spcPts val="0"/>
              </a:spcBef>
              <a:spcAft>
                <a:spcPts val="0"/>
              </a:spcAft>
              <a:buSzPts val="1400"/>
              <a:buChar char="●"/>
            </a:pPr>
            <a:r>
              <a:rPr lang="es" sz="1400"/>
              <a:t>Existen muchos tipos de operaciones y podrás crear tu mismo tus propias operaciones.</a:t>
            </a:r>
            <a:endParaRPr sz="1400"/>
          </a:p>
          <a:p>
            <a:pPr indent="-317500" lvl="0" marL="457200" rtl="0" algn="l">
              <a:spcBef>
                <a:spcPts val="0"/>
              </a:spcBef>
              <a:spcAft>
                <a:spcPts val="0"/>
              </a:spcAft>
              <a:buSzPts val="1400"/>
              <a:buChar char="●"/>
            </a:pPr>
            <a:r>
              <a:rPr lang="es" sz="1400"/>
              <a:t>Su resultado depende del tipo de variable involucrada.</a:t>
            </a:r>
            <a:endParaRPr sz="1400"/>
          </a:p>
          <a:p>
            <a:pPr indent="-317500" lvl="0" marL="457200" rtl="0" algn="l">
              <a:spcBef>
                <a:spcPts val="0"/>
              </a:spcBef>
              <a:spcAft>
                <a:spcPts val="0"/>
              </a:spcAft>
              <a:buSzPts val="1400"/>
              <a:buChar char="●"/>
            </a:pPr>
            <a:r>
              <a:rPr lang="es" sz="1400"/>
              <a:t>Algunos tipo son compatibles entre sí otros no.</a:t>
            </a:r>
            <a:endParaRPr sz="1400"/>
          </a:p>
          <a:p>
            <a:pPr indent="-317500" lvl="0" marL="457200" rtl="0" algn="l">
              <a:spcBef>
                <a:spcPts val="0"/>
              </a:spcBef>
              <a:spcAft>
                <a:spcPts val="0"/>
              </a:spcAft>
              <a:buSzPts val="1400"/>
              <a:buChar char="●"/>
            </a:pPr>
            <a:r>
              <a:rPr lang="es" sz="1400" u="sng">
                <a:solidFill>
                  <a:schemeClr val="hlink"/>
                </a:solidFill>
                <a:hlinkClick r:id="rId3"/>
              </a:rPr>
              <a:t>Documentación</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rPr lang="es" sz="1400"/>
              <a:t>Ejemplo del “+”: </a:t>
            </a:r>
            <a:endParaRPr sz="1400"/>
          </a:p>
          <a:p>
            <a:pPr indent="-317500" lvl="1" marL="914400" rtl="0" algn="l">
              <a:spcBef>
                <a:spcPts val="1200"/>
              </a:spcBef>
              <a:spcAft>
                <a:spcPts val="0"/>
              </a:spcAft>
              <a:buSzPts val="1400"/>
              <a:buChar char="○"/>
            </a:pPr>
            <a:r>
              <a:rPr lang="es"/>
              <a:t>Si aplica a números, realiza la suma matemática: </a:t>
            </a:r>
            <a:r>
              <a:rPr lang="es" sz="1300">
                <a:solidFill>
                  <a:srgbClr val="CC7832"/>
                </a:solidFill>
                <a:highlight>
                  <a:srgbClr val="2B2B2B"/>
                </a:highlight>
                <a:latin typeface="Courier New"/>
                <a:ea typeface="Courier New"/>
                <a:cs typeface="Courier New"/>
                <a:sym typeface="Courier New"/>
              </a:rPr>
              <a:t>val </a:t>
            </a:r>
            <a:r>
              <a:rPr lang="es" sz="1300">
                <a:solidFill>
                  <a:srgbClr val="1C8C92"/>
                </a:solidFill>
                <a:highlight>
                  <a:srgbClr val="2B2B2B"/>
                </a:highlight>
                <a:latin typeface="Courier New"/>
                <a:ea typeface="Courier New"/>
                <a:cs typeface="Courier New"/>
                <a:sym typeface="Courier New"/>
              </a:rPr>
              <a:t>sumaEnteros </a:t>
            </a:r>
            <a:r>
              <a:rPr lang="es" sz="1300">
                <a:solidFill>
                  <a:srgbClr val="A9B7C6"/>
                </a:solidFill>
                <a:highlight>
                  <a:srgbClr val="2B2B2B"/>
                </a:highlight>
                <a:latin typeface="Courier New"/>
                <a:ea typeface="Courier New"/>
                <a:cs typeface="Courier New"/>
                <a:sym typeface="Courier New"/>
              </a:rPr>
              <a:t>= </a:t>
            </a:r>
            <a:r>
              <a:rPr lang="es" sz="1300">
                <a:solidFill>
                  <a:srgbClr val="6897BB"/>
                </a:solidFill>
                <a:highlight>
                  <a:srgbClr val="2B2B2B"/>
                </a:highlight>
                <a:latin typeface="Courier New"/>
                <a:ea typeface="Courier New"/>
                <a:cs typeface="Courier New"/>
                <a:sym typeface="Courier New"/>
              </a:rPr>
              <a:t>1 </a:t>
            </a:r>
            <a:r>
              <a:rPr lang="es" sz="1300">
                <a:solidFill>
                  <a:srgbClr val="A9B7C6"/>
                </a:solidFill>
                <a:highlight>
                  <a:srgbClr val="2B2B2B"/>
                </a:highlight>
                <a:latin typeface="Courier New"/>
                <a:ea typeface="Courier New"/>
                <a:cs typeface="Courier New"/>
                <a:sym typeface="Courier New"/>
              </a:rPr>
              <a:t>+ </a:t>
            </a:r>
            <a:r>
              <a:rPr lang="es" sz="1300">
                <a:solidFill>
                  <a:srgbClr val="6897BB"/>
                </a:solidFill>
                <a:highlight>
                  <a:srgbClr val="2B2B2B"/>
                </a:highlight>
                <a:latin typeface="Courier New"/>
                <a:ea typeface="Courier New"/>
                <a:cs typeface="Courier New"/>
                <a:sym typeface="Courier New"/>
              </a:rPr>
              <a:t>2</a:t>
            </a:r>
            <a:endParaRPr sz="1600"/>
          </a:p>
          <a:p>
            <a:pPr indent="-317500" lvl="1" marL="914400" rtl="0" algn="l">
              <a:spcBef>
                <a:spcPts val="0"/>
              </a:spcBef>
              <a:spcAft>
                <a:spcPts val="0"/>
              </a:spcAft>
              <a:buSzPts val="1400"/>
              <a:buChar char="○"/>
            </a:pPr>
            <a:r>
              <a:rPr lang="es"/>
              <a:t>Si aplica a strings, junta ambos strings en uno: </a:t>
            </a:r>
            <a:r>
              <a:rPr lang="es" sz="1300">
                <a:solidFill>
                  <a:srgbClr val="CC7832"/>
                </a:solidFill>
                <a:highlight>
                  <a:srgbClr val="2B2B2B"/>
                </a:highlight>
                <a:latin typeface="Courier New"/>
                <a:ea typeface="Courier New"/>
                <a:cs typeface="Courier New"/>
                <a:sym typeface="Courier New"/>
              </a:rPr>
              <a:t>val </a:t>
            </a:r>
            <a:r>
              <a:rPr lang="es" sz="1300">
                <a:solidFill>
                  <a:srgbClr val="1C8C92"/>
                </a:solidFill>
                <a:highlight>
                  <a:srgbClr val="2B2B2B"/>
                </a:highlight>
                <a:latin typeface="Courier New"/>
                <a:ea typeface="Courier New"/>
                <a:cs typeface="Courier New"/>
                <a:sym typeface="Courier New"/>
              </a:rPr>
              <a:t>sumaStrings </a:t>
            </a:r>
            <a:r>
              <a:rPr lang="es" sz="1300">
                <a:solidFill>
                  <a:srgbClr val="A9B7C6"/>
                </a:solidFill>
                <a:highlight>
                  <a:srgbClr val="2B2B2B"/>
                </a:highlight>
                <a:latin typeface="Courier New"/>
                <a:ea typeface="Courier New"/>
                <a:cs typeface="Courier New"/>
                <a:sym typeface="Courier New"/>
              </a:rPr>
              <a:t>= </a:t>
            </a:r>
            <a:r>
              <a:rPr lang="es" sz="1300">
                <a:solidFill>
                  <a:srgbClr val="6A8759"/>
                </a:solidFill>
                <a:highlight>
                  <a:srgbClr val="2B2B2B"/>
                </a:highlight>
                <a:latin typeface="Courier New"/>
                <a:ea typeface="Courier New"/>
                <a:cs typeface="Courier New"/>
                <a:sym typeface="Courier New"/>
              </a:rPr>
              <a:t>"Hola " </a:t>
            </a:r>
            <a:r>
              <a:rPr lang="es" sz="1300">
                <a:solidFill>
                  <a:srgbClr val="A9B7C6"/>
                </a:solidFill>
                <a:highlight>
                  <a:srgbClr val="2B2B2B"/>
                </a:highlight>
                <a:latin typeface="Courier New"/>
                <a:ea typeface="Courier New"/>
                <a:cs typeface="Courier New"/>
                <a:sym typeface="Courier New"/>
              </a:rPr>
              <a:t>+ </a:t>
            </a:r>
            <a:r>
              <a:rPr lang="es" sz="1300">
                <a:solidFill>
                  <a:srgbClr val="6A8759"/>
                </a:solidFill>
                <a:highlight>
                  <a:srgbClr val="2B2B2B"/>
                </a:highlight>
                <a:latin typeface="Courier New"/>
                <a:ea typeface="Courier New"/>
                <a:cs typeface="Courier New"/>
                <a:sym typeface="Courier New"/>
              </a:rPr>
              <a:t>"Que tal"</a:t>
            </a:r>
            <a:endParaRPr sz="16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¿Operaciones avanzadas?</a:t>
            </a:r>
            <a:endParaRPr/>
          </a:p>
        </p:txBody>
      </p:sp>
      <p:sp>
        <p:nvSpPr>
          <p:cNvPr id="509" name="Google Shape;509;p84"/>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400"/>
          </a:p>
          <a:p>
            <a:pPr indent="-317500" lvl="0" marL="457200" rtl="0" algn="l">
              <a:spcBef>
                <a:spcPts val="1200"/>
              </a:spcBef>
              <a:spcAft>
                <a:spcPts val="0"/>
              </a:spcAft>
              <a:buSzPts val="1400"/>
              <a:buChar char="●"/>
            </a:pPr>
            <a:r>
              <a:rPr lang="es" sz="1400"/>
              <a:t>Se trata de usar funciones ya implementadas. </a:t>
            </a:r>
            <a:endParaRPr sz="1400"/>
          </a:p>
          <a:p>
            <a:pPr indent="-317500" lvl="0" marL="457200" rtl="0" algn="l">
              <a:spcBef>
                <a:spcPts val="0"/>
              </a:spcBef>
              <a:spcAft>
                <a:spcPts val="0"/>
              </a:spcAft>
              <a:buSzPts val="1400"/>
              <a:buChar char="●"/>
            </a:pPr>
            <a:r>
              <a:rPr lang="es" sz="1400"/>
              <a:t>Existen muchos tipos de funciones diferentes, cada una con sus argumentos.</a:t>
            </a:r>
            <a:endParaRPr sz="1400"/>
          </a:p>
          <a:p>
            <a:pPr indent="-317500" lvl="0" marL="457200" rtl="0" algn="l">
              <a:spcBef>
                <a:spcPts val="0"/>
              </a:spcBef>
              <a:spcAft>
                <a:spcPts val="0"/>
              </a:spcAft>
              <a:buSzPts val="1400"/>
              <a:buChar char="●"/>
            </a:pPr>
            <a:r>
              <a:rPr lang="es" sz="1400"/>
              <a:t>Se organizan dentro de paquetes.</a:t>
            </a:r>
            <a:endParaRPr sz="1400"/>
          </a:p>
          <a:p>
            <a:pPr indent="-317500" lvl="0" marL="457200" rtl="0" algn="l">
              <a:spcBef>
                <a:spcPts val="0"/>
              </a:spcBef>
              <a:spcAft>
                <a:spcPts val="0"/>
              </a:spcAft>
              <a:buSzPts val="1400"/>
              <a:buChar char="●"/>
            </a:pPr>
            <a:r>
              <a:rPr lang="es" sz="1400"/>
              <a:t>Es necesario importar el paquete dónde se guardan esas funciones:</a:t>
            </a:r>
            <a:endParaRPr sz="1400"/>
          </a:p>
          <a:p>
            <a:pPr indent="-317500" lvl="0" marL="457200" rtl="0" algn="l">
              <a:spcBef>
                <a:spcPts val="0"/>
              </a:spcBef>
              <a:spcAft>
                <a:spcPts val="0"/>
              </a:spcAft>
              <a:buSzPts val="1400"/>
              <a:buChar char="●"/>
            </a:pPr>
            <a:r>
              <a:rPr lang="es" sz="1400"/>
              <a:t>Ejemplo: </a:t>
            </a:r>
            <a:r>
              <a:rPr lang="es" sz="1400" u="sng">
                <a:solidFill>
                  <a:schemeClr val="hlink"/>
                </a:solidFill>
                <a:hlinkClick r:id="rId3"/>
              </a:rPr>
              <a:t>Documentación</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rPr lang="es" sz="1400"/>
              <a:t>Ejemplo del “sqrt” (raíz cuadrada): </a:t>
            </a:r>
            <a:endParaRPr sz="1400"/>
          </a:p>
          <a:p>
            <a:pPr indent="-317500" lvl="1" marL="914400" rtl="0" algn="l">
              <a:spcBef>
                <a:spcPts val="1200"/>
              </a:spcBef>
              <a:spcAft>
                <a:spcPts val="0"/>
              </a:spcAft>
              <a:buSzPts val="1400"/>
              <a:buChar char="○"/>
            </a:pPr>
            <a:r>
              <a:rPr lang="es"/>
              <a:t>Paquete: </a:t>
            </a:r>
            <a:r>
              <a:rPr lang="es" sz="1100">
                <a:solidFill>
                  <a:srgbClr val="CC7832"/>
                </a:solidFill>
                <a:highlight>
                  <a:srgbClr val="2B2B2B"/>
                </a:highlight>
                <a:latin typeface="Courier New"/>
                <a:ea typeface="Courier New"/>
                <a:cs typeface="Courier New"/>
                <a:sym typeface="Courier New"/>
              </a:rPr>
              <a:t>import </a:t>
            </a:r>
            <a:r>
              <a:rPr lang="es" sz="1100">
                <a:solidFill>
                  <a:srgbClr val="A9B7C6"/>
                </a:solidFill>
                <a:highlight>
                  <a:srgbClr val="2B2B2B"/>
                </a:highlight>
                <a:latin typeface="Courier New"/>
                <a:ea typeface="Courier New"/>
                <a:cs typeface="Courier New"/>
                <a:sym typeface="Courier New"/>
              </a:rPr>
              <a:t>kotlin.math.sqrt</a:t>
            </a:r>
            <a:endParaRPr/>
          </a:p>
          <a:p>
            <a:pPr indent="-317500" lvl="1" marL="914400" rtl="0" algn="l">
              <a:spcBef>
                <a:spcPts val="0"/>
              </a:spcBef>
              <a:spcAft>
                <a:spcPts val="0"/>
              </a:spcAft>
              <a:buSzPts val="1400"/>
              <a:buChar char="○"/>
            </a:pPr>
            <a:r>
              <a:rPr lang="es"/>
              <a:t>Se aplica a Float y Doubles.</a:t>
            </a:r>
            <a:endParaRPr/>
          </a:p>
          <a:p>
            <a:pPr indent="-317500" lvl="1" marL="914400" rtl="0" algn="l">
              <a:spcBef>
                <a:spcPts val="0"/>
              </a:spcBef>
              <a:spcAft>
                <a:spcPts val="0"/>
              </a:spcAft>
              <a:buSzPts val="1400"/>
              <a:buChar char="○"/>
            </a:pPr>
            <a:r>
              <a:rPr lang="es"/>
              <a:t>Devuelve el mismo tipo que obtuvo como entrada. Float - Float, Double - Double.</a:t>
            </a:r>
            <a:endParaRPr/>
          </a:p>
          <a:p>
            <a:pPr indent="-317500" lvl="1" marL="914400" rtl="0" algn="l">
              <a:spcBef>
                <a:spcPts val="0"/>
              </a:spcBef>
              <a:spcAft>
                <a:spcPts val="0"/>
              </a:spcAft>
              <a:buSzPts val="1400"/>
              <a:buChar char="○"/>
            </a:pPr>
            <a:r>
              <a:rPr lang="es"/>
              <a:t>Necesita que la entrada sea un número positivo.</a:t>
            </a:r>
            <a:endParaRPr/>
          </a:p>
        </p:txBody>
      </p:sp>
      <p:pic>
        <p:nvPicPr>
          <p:cNvPr id="510" name="Google Shape;510;p84"/>
          <p:cNvPicPr preferRelativeResize="0"/>
          <p:nvPr/>
        </p:nvPicPr>
        <p:blipFill>
          <a:blip r:embed="rId4">
            <a:alphaModFix/>
          </a:blip>
          <a:stretch>
            <a:fillRect/>
          </a:stretch>
        </p:blipFill>
        <p:spPr>
          <a:xfrm>
            <a:off x="6409093" y="2122325"/>
            <a:ext cx="2201550" cy="164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¿Cuáles son las operaciones más comunes?</a:t>
            </a:r>
            <a:endParaRPr/>
          </a:p>
        </p:txBody>
      </p:sp>
      <p:sp>
        <p:nvSpPr>
          <p:cNvPr id="516" name="Google Shape;516;p85"/>
          <p:cNvSpPr txBox="1"/>
          <p:nvPr>
            <p:ph idx="4294967295"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Operaciones de 2 o más operandos:</a:t>
            </a:r>
            <a:endParaRPr sz="1400"/>
          </a:p>
          <a:p>
            <a:pPr indent="-317500" lvl="0" marL="457200" rtl="0" algn="l">
              <a:spcBef>
                <a:spcPts val="1200"/>
              </a:spcBef>
              <a:spcAft>
                <a:spcPts val="0"/>
              </a:spcAft>
              <a:buSzPts val="1400"/>
              <a:buChar char="●"/>
            </a:pPr>
            <a:r>
              <a:rPr lang="es" sz="1400"/>
              <a:t>Suma: </a:t>
            </a:r>
            <a:r>
              <a:rPr lang="es" sz="1400">
                <a:solidFill>
                  <a:srgbClr val="A9B7C6"/>
                </a:solidFill>
                <a:highlight>
                  <a:srgbClr val="2B2B2B"/>
                </a:highlight>
                <a:latin typeface="Courier New"/>
                <a:ea typeface="Courier New"/>
                <a:cs typeface="Courier New"/>
                <a:sym typeface="Courier New"/>
              </a:rPr>
              <a:t>+</a:t>
            </a:r>
            <a:endParaRPr sz="1400"/>
          </a:p>
          <a:p>
            <a:pPr indent="-317500" lvl="0" marL="457200" rtl="0" algn="l">
              <a:spcBef>
                <a:spcPts val="0"/>
              </a:spcBef>
              <a:spcAft>
                <a:spcPts val="0"/>
              </a:spcAft>
              <a:buSzPts val="1400"/>
              <a:buChar char="●"/>
            </a:pPr>
            <a:r>
              <a:rPr lang="es" sz="1400"/>
              <a:t>Resta: </a:t>
            </a:r>
            <a:r>
              <a:rPr lang="es" sz="1400">
                <a:solidFill>
                  <a:srgbClr val="A9B7C6"/>
                </a:solidFill>
                <a:highlight>
                  <a:srgbClr val="2B2B2B"/>
                </a:highlight>
                <a:latin typeface="Courier New"/>
                <a:ea typeface="Courier New"/>
                <a:cs typeface="Courier New"/>
                <a:sym typeface="Courier New"/>
              </a:rPr>
              <a:t>-</a:t>
            </a:r>
            <a:endParaRPr sz="1400"/>
          </a:p>
          <a:p>
            <a:pPr indent="-317500" lvl="0" marL="457200" rtl="0" algn="l">
              <a:spcBef>
                <a:spcPts val="0"/>
              </a:spcBef>
              <a:spcAft>
                <a:spcPts val="0"/>
              </a:spcAft>
              <a:buSzPts val="1400"/>
              <a:buChar char="●"/>
            </a:pPr>
            <a:r>
              <a:rPr lang="es" sz="1400"/>
              <a:t>Multiplicación: </a:t>
            </a:r>
            <a:r>
              <a:rPr lang="es" sz="1400">
                <a:solidFill>
                  <a:srgbClr val="A9B7C6"/>
                </a:solidFill>
                <a:highlight>
                  <a:srgbClr val="2B2B2B"/>
                </a:highlight>
                <a:latin typeface="Courier New"/>
                <a:ea typeface="Courier New"/>
                <a:cs typeface="Courier New"/>
                <a:sym typeface="Courier New"/>
              </a:rPr>
              <a:t>*</a:t>
            </a:r>
            <a:endParaRPr sz="1400"/>
          </a:p>
          <a:p>
            <a:pPr indent="-317500" lvl="0" marL="457200" rtl="0" algn="l">
              <a:spcBef>
                <a:spcPts val="0"/>
              </a:spcBef>
              <a:spcAft>
                <a:spcPts val="0"/>
              </a:spcAft>
              <a:buSzPts val="1400"/>
              <a:buChar char="●"/>
            </a:pPr>
            <a:r>
              <a:rPr lang="es" sz="1400"/>
              <a:t>División: </a:t>
            </a:r>
            <a:r>
              <a:rPr lang="es" sz="1400">
                <a:solidFill>
                  <a:srgbClr val="A9B7C6"/>
                </a:solidFill>
                <a:highlight>
                  <a:srgbClr val="2B2B2B"/>
                </a:highlight>
                <a:latin typeface="Courier New"/>
                <a:ea typeface="Courier New"/>
                <a:cs typeface="Courier New"/>
                <a:sym typeface="Courier New"/>
              </a:rPr>
              <a:t>/</a:t>
            </a:r>
            <a:endParaRPr sz="1400"/>
          </a:p>
          <a:p>
            <a:pPr indent="-317500" lvl="0" marL="457200" rtl="0" algn="l">
              <a:spcBef>
                <a:spcPts val="0"/>
              </a:spcBef>
              <a:spcAft>
                <a:spcPts val="0"/>
              </a:spcAft>
              <a:buSzPts val="1400"/>
              <a:buChar char="●"/>
            </a:pPr>
            <a:r>
              <a:rPr lang="es" sz="1400"/>
              <a:t>Módulo: </a:t>
            </a:r>
            <a:r>
              <a:rPr lang="es" sz="1400">
                <a:solidFill>
                  <a:srgbClr val="A9B7C6"/>
                </a:solidFill>
                <a:highlight>
                  <a:srgbClr val="2B2B2B"/>
                </a:highlight>
                <a:latin typeface="Courier New"/>
                <a:ea typeface="Courier New"/>
                <a:cs typeface="Courier New"/>
                <a:sym typeface="Courier New"/>
              </a:rPr>
              <a:t>%</a:t>
            </a:r>
            <a:r>
              <a:rPr lang="es" sz="1400"/>
              <a:t> </a:t>
            </a:r>
            <a:endParaRPr sz="1400"/>
          </a:p>
        </p:txBody>
      </p:sp>
      <p:sp>
        <p:nvSpPr>
          <p:cNvPr id="517" name="Google Shape;517;p85"/>
          <p:cNvSpPr txBox="1"/>
          <p:nvPr>
            <p:ph idx="4294967295" type="body"/>
          </p:nvPr>
        </p:nvSpPr>
        <p:spPr>
          <a:xfrm>
            <a:off x="4734725"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Ejemplos</a:t>
            </a:r>
            <a:r>
              <a:rPr lang="es" sz="1400"/>
              <a:t>:</a:t>
            </a:r>
            <a:endParaRPr sz="1400"/>
          </a:p>
          <a:p>
            <a:pPr indent="-317500" lvl="0" marL="457200" rtl="0" algn="l">
              <a:spcBef>
                <a:spcPts val="1200"/>
              </a:spcBef>
              <a:spcAft>
                <a:spcPts val="0"/>
              </a:spcAft>
              <a:buSzPts val="1400"/>
              <a:buChar char="●"/>
            </a:pPr>
            <a:r>
              <a:rPr lang="es" sz="1400">
                <a:solidFill>
                  <a:srgbClr val="CC7832"/>
                </a:solidFill>
                <a:highlight>
                  <a:srgbClr val="2B2B2B"/>
                </a:highlight>
                <a:latin typeface="Courier New"/>
                <a:ea typeface="Courier New"/>
                <a:cs typeface="Courier New"/>
                <a:sym typeface="Courier New"/>
              </a:rPr>
              <a:t>val </a:t>
            </a:r>
            <a:r>
              <a:rPr lang="es" sz="1400">
                <a:solidFill>
                  <a:srgbClr val="1C8C92"/>
                </a:solidFill>
                <a:highlight>
                  <a:srgbClr val="2B2B2B"/>
                </a:highlight>
                <a:latin typeface="Courier New"/>
                <a:ea typeface="Courier New"/>
                <a:cs typeface="Courier New"/>
                <a:sym typeface="Courier New"/>
              </a:rPr>
              <a:t>sumaEnteros </a:t>
            </a:r>
            <a:r>
              <a:rPr lang="es" sz="1400">
                <a:solidFill>
                  <a:srgbClr val="A9B7C6"/>
                </a:solidFill>
                <a:highlight>
                  <a:srgbClr val="2B2B2B"/>
                </a:highlight>
                <a:latin typeface="Courier New"/>
                <a:ea typeface="Courier New"/>
                <a:cs typeface="Courier New"/>
                <a:sym typeface="Courier New"/>
              </a:rPr>
              <a:t>= </a:t>
            </a:r>
            <a:r>
              <a:rPr lang="es" sz="1400">
                <a:solidFill>
                  <a:srgbClr val="6897BB"/>
                </a:solidFill>
                <a:highlight>
                  <a:srgbClr val="2B2B2B"/>
                </a:highlight>
                <a:latin typeface="Courier New"/>
                <a:ea typeface="Courier New"/>
                <a:cs typeface="Courier New"/>
                <a:sym typeface="Courier New"/>
              </a:rPr>
              <a:t>1 </a:t>
            </a:r>
            <a:r>
              <a:rPr lang="es" sz="1400">
                <a:solidFill>
                  <a:srgbClr val="A9B7C6"/>
                </a:solidFill>
                <a:highlight>
                  <a:srgbClr val="2B2B2B"/>
                </a:highlight>
                <a:latin typeface="Courier New"/>
                <a:ea typeface="Courier New"/>
                <a:cs typeface="Courier New"/>
                <a:sym typeface="Courier New"/>
              </a:rPr>
              <a:t>+ </a:t>
            </a:r>
            <a:r>
              <a:rPr lang="es" sz="1400">
                <a:solidFill>
                  <a:srgbClr val="6897BB"/>
                </a:solidFill>
                <a:highlight>
                  <a:srgbClr val="2B2B2B"/>
                </a:highlight>
                <a:latin typeface="Courier New"/>
                <a:ea typeface="Courier New"/>
                <a:cs typeface="Courier New"/>
                <a:sym typeface="Courier New"/>
              </a:rPr>
              <a:t>2</a:t>
            </a:r>
            <a:endParaRPr sz="1400">
              <a:solidFill>
                <a:srgbClr val="6897BB"/>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sz="1400">
                <a:solidFill>
                  <a:srgbClr val="CC7832"/>
                </a:solidFill>
                <a:highlight>
                  <a:srgbClr val="2B2B2B"/>
                </a:highlight>
                <a:latin typeface="Courier New"/>
                <a:ea typeface="Courier New"/>
                <a:cs typeface="Courier New"/>
                <a:sym typeface="Courier New"/>
              </a:rPr>
              <a:t>val </a:t>
            </a:r>
            <a:r>
              <a:rPr lang="es" sz="1400">
                <a:solidFill>
                  <a:srgbClr val="1C8C92"/>
                </a:solidFill>
                <a:highlight>
                  <a:srgbClr val="2B2B2B"/>
                </a:highlight>
                <a:latin typeface="Courier New"/>
                <a:ea typeface="Courier New"/>
                <a:cs typeface="Courier New"/>
                <a:sym typeface="Courier New"/>
              </a:rPr>
              <a:t>resto </a:t>
            </a:r>
            <a:r>
              <a:rPr lang="es" sz="1400">
                <a:solidFill>
                  <a:srgbClr val="A9B7C6"/>
                </a:solidFill>
                <a:highlight>
                  <a:srgbClr val="2B2B2B"/>
                </a:highlight>
                <a:latin typeface="Courier New"/>
                <a:ea typeface="Courier New"/>
                <a:cs typeface="Courier New"/>
                <a:sym typeface="Courier New"/>
              </a:rPr>
              <a:t>= </a:t>
            </a:r>
            <a:r>
              <a:rPr lang="es" sz="1400">
                <a:solidFill>
                  <a:srgbClr val="6897BB"/>
                </a:solidFill>
                <a:highlight>
                  <a:srgbClr val="2B2B2B"/>
                </a:highlight>
                <a:latin typeface="Courier New"/>
                <a:ea typeface="Courier New"/>
                <a:cs typeface="Courier New"/>
                <a:sym typeface="Courier New"/>
              </a:rPr>
              <a:t>5 </a:t>
            </a:r>
            <a:r>
              <a:rPr lang="es" sz="1400">
                <a:solidFill>
                  <a:srgbClr val="A9B7C6"/>
                </a:solidFill>
                <a:highlight>
                  <a:srgbClr val="2B2B2B"/>
                </a:highlight>
                <a:latin typeface="Courier New"/>
                <a:ea typeface="Courier New"/>
                <a:cs typeface="Courier New"/>
                <a:sym typeface="Courier New"/>
              </a:rPr>
              <a:t>% </a:t>
            </a:r>
            <a:r>
              <a:rPr lang="es" sz="1400">
                <a:solidFill>
                  <a:srgbClr val="6897BB"/>
                </a:solidFill>
                <a:highlight>
                  <a:srgbClr val="2B2B2B"/>
                </a:highlight>
                <a:latin typeface="Courier New"/>
                <a:ea typeface="Courier New"/>
                <a:cs typeface="Courier New"/>
                <a:sym typeface="Courier New"/>
              </a:rPr>
              <a:t>2</a:t>
            </a:r>
            <a:endParaRPr sz="1400">
              <a:solidFill>
                <a:srgbClr val="6897BB"/>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Un poco de contexto...</a:t>
            </a:r>
            <a:endParaRPr/>
          </a:p>
        </p:txBody>
      </p:sp>
      <p:sp>
        <p:nvSpPr>
          <p:cNvPr id="115" name="Google Shape;115;p23"/>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Android empezó con Java principalmente por...</a:t>
            </a:r>
            <a:endParaRPr sz="1400"/>
          </a:p>
          <a:p>
            <a:pPr indent="-317500" lvl="0" marL="457200" rtl="0" algn="l">
              <a:spcBef>
                <a:spcPts val="1200"/>
              </a:spcBef>
              <a:spcAft>
                <a:spcPts val="0"/>
              </a:spcAft>
              <a:buSzPts val="1400"/>
              <a:buChar char="●"/>
            </a:pPr>
            <a:r>
              <a:rPr lang="es" sz="1400"/>
              <a:t>Su máquina virtual.</a:t>
            </a:r>
            <a:endParaRPr sz="1400"/>
          </a:p>
          <a:p>
            <a:pPr indent="-317500" lvl="1" marL="914400" rtl="0" algn="l">
              <a:spcBef>
                <a:spcPts val="0"/>
              </a:spcBef>
              <a:spcAft>
                <a:spcPts val="0"/>
              </a:spcAft>
              <a:buSzPts val="1400"/>
              <a:buChar char="○"/>
            </a:pPr>
            <a:r>
              <a:rPr lang="es"/>
              <a:t>Permite que el mismo código que funcione en todas las plataformas.</a:t>
            </a:r>
            <a:endParaRPr/>
          </a:p>
          <a:p>
            <a:pPr indent="-317500" lvl="0" marL="457200" rtl="0" algn="l">
              <a:spcBef>
                <a:spcPts val="0"/>
              </a:spcBef>
              <a:spcAft>
                <a:spcPts val="0"/>
              </a:spcAft>
              <a:buSzPts val="1400"/>
              <a:buChar char="●"/>
            </a:pPr>
            <a:r>
              <a:rPr lang="es" sz="1400"/>
              <a:t>Ser uno de los lenguajes más usados y conocidos por los developers.</a:t>
            </a:r>
            <a:endParaRPr sz="1400"/>
          </a:p>
          <a:p>
            <a:pPr indent="-317500" lvl="0" marL="457200" rtl="0" algn="l">
              <a:spcBef>
                <a:spcPts val="0"/>
              </a:spcBef>
              <a:spcAft>
                <a:spcPts val="0"/>
              </a:spcAft>
              <a:buSzPts val="1400"/>
              <a:buChar char="●"/>
            </a:pPr>
            <a:r>
              <a:rPr lang="es" sz="1400"/>
              <a:t>Gran popularidad, habiendo una cantidad de recursos preexistentes enorme.</a:t>
            </a:r>
            <a:endParaRPr sz="1400"/>
          </a:p>
          <a:p>
            <a:pPr indent="0" lvl="0" marL="0" rtl="0" algn="l">
              <a:spcBef>
                <a:spcPts val="1200"/>
              </a:spcBef>
              <a:spcAft>
                <a:spcPts val="1200"/>
              </a:spcAft>
              <a:buNone/>
            </a:pPr>
            <a:r>
              <a:t/>
            </a:r>
            <a:endParaRPr/>
          </a:p>
        </p:txBody>
      </p:sp>
      <p:sp>
        <p:nvSpPr>
          <p:cNvPr id="116" name="Google Shape;116;p23"/>
          <p:cNvSpPr txBox="1"/>
          <p:nvPr>
            <p:ph idx="4294967295" type="body"/>
          </p:nvPr>
        </p:nvSpPr>
        <p:spPr>
          <a:xfrm>
            <a:off x="311700" y="4114800"/>
            <a:ext cx="8520600" cy="759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s" sz="1000"/>
              <a:t>Java publicado en 1995.</a:t>
            </a:r>
            <a:endParaRPr sz="1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¿Cuáles son las operaciones más comunes?</a:t>
            </a:r>
            <a:endParaRPr/>
          </a:p>
        </p:txBody>
      </p:sp>
      <p:sp>
        <p:nvSpPr>
          <p:cNvPr id="523" name="Google Shape;523;p86"/>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Operaciones de 1 operando:</a:t>
            </a:r>
            <a:endParaRPr sz="1400"/>
          </a:p>
          <a:p>
            <a:pPr indent="-317500" lvl="0" marL="457200" rtl="0" algn="l">
              <a:spcBef>
                <a:spcPts val="1200"/>
              </a:spcBef>
              <a:spcAft>
                <a:spcPts val="0"/>
              </a:spcAft>
              <a:buSzPts val="1400"/>
              <a:buChar char="●"/>
            </a:pPr>
            <a:r>
              <a:rPr lang="es" sz="1400"/>
              <a:t>Suma a la variable uno: </a:t>
            </a:r>
            <a:r>
              <a:rPr lang="es" sz="1400">
                <a:solidFill>
                  <a:srgbClr val="A9B7C6"/>
                </a:solidFill>
                <a:highlight>
                  <a:srgbClr val="2B2B2B"/>
                </a:highlight>
                <a:latin typeface="Courier New"/>
                <a:ea typeface="Courier New"/>
                <a:cs typeface="Courier New"/>
                <a:sym typeface="Courier New"/>
              </a:rPr>
              <a:t>++</a:t>
            </a:r>
            <a:endParaRPr sz="1400"/>
          </a:p>
          <a:p>
            <a:pPr indent="-317500" lvl="0" marL="457200" rtl="0" algn="l">
              <a:spcBef>
                <a:spcPts val="0"/>
              </a:spcBef>
              <a:spcAft>
                <a:spcPts val="0"/>
              </a:spcAft>
              <a:buSzPts val="1400"/>
              <a:buChar char="●"/>
            </a:pPr>
            <a:r>
              <a:rPr lang="es" sz="1400"/>
              <a:t>Resta a la variable uno: </a:t>
            </a:r>
            <a:r>
              <a:rPr lang="es" sz="1400">
                <a:solidFill>
                  <a:srgbClr val="A9B7C6"/>
                </a:solidFill>
                <a:highlight>
                  <a:srgbClr val="2B2B2B"/>
                </a:highlight>
                <a:latin typeface="Courier New"/>
                <a:ea typeface="Courier New"/>
                <a:cs typeface="Courier New"/>
                <a:sym typeface="Courier New"/>
              </a:rPr>
              <a:t>--</a:t>
            </a:r>
            <a:endParaRPr sz="1400"/>
          </a:p>
          <a:p>
            <a:pPr indent="-317500" lvl="0" marL="457200" rtl="0" algn="l">
              <a:spcBef>
                <a:spcPts val="0"/>
              </a:spcBef>
              <a:spcAft>
                <a:spcPts val="0"/>
              </a:spcAft>
              <a:buSzPts val="1400"/>
              <a:buChar char="●"/>
            </a:pPr>
            <a:r>
              <a:rPr lang="es" sz="1400"/>
              <a:t>Suma a la variable un número concreto: </a:t>
            </a:r>
            <a:r>
              <a:rPr lang="es" sz="1400">
                <a:solidFill>
                  <a:srgbClr val="A9B7C6"/>
                </a:solidFill>
                <a:highlight>
                  <a:srgbClr val="2B2B2B"/>
                </a:highlight>
                <a:latin typeface="Courier New"/>
                <a:ea typeface="Courier New"/>
                <a:cs typeface="Courier New"/>
                <a:sym typeface="Courier New"/>
              </a:rPr>
              <a:t>+=</a:t>
            </a:r>
            <a:endParaRPr sz="1400"/>
          </a:p>
          <a:p>
            <a:pPr indent="-317500" lvl="0" marL="457200" rtl="0" algn="l">
              <a:spcBef>
                <a:spcPts val="0"/>
              </a:spcBef>
              <a:spcAft>
                <a:spcPts val="0"/>
              </a:spcAft>
              <a:buSzPts val="1400"/>
              <a:buChar char="●"/>
            </a:pPr>
            <a:r>
              <a:rPr lang="es" sz="1400"/>
              <a:t>Resta a la variable un número concreto: </a:t>
            </a:r>
            <a:r>
              <a:rPr lang="es" sz="1400">
                <a:solidFill>
                  <a:srgbClr val="A9B7C6"/>
                </a:solidFill>
                <a:highlight>
                  <a:srgbClr val="2B2B2B"/>
                </a:highlight>
                <a:latin typeface="Courier New"/>
                <a:ea typeface="Courier New"/>
                <a:cs typeface="Courier New"/>
                <a:sym typeface="Courier New"/>
              </a:rPr>
              <a:t>-=</a:t>
            </a:r>
            <a:endParaRPr sz="1400"/>
          </a:p>
          <a:p>
            <a:pPr indent="-317500" lvl="0" marL="457200" rtl="0" algn="l">
              <a:spcBef>
                <a:spcPts val="0"/>
              </a:spcBef>
              <a:spcAft>
                <a:spcPts val="0"/>
              </a:spcAft>
              <a:buSzPts val="1400"/>
              <a:buChar char="●"/>
            </a:pPr>
            <a:r>
              <a:rPr lang="es" sz="1400"/>
              <a:t>Multiplica a la variable por un número concreto: </a:t>
            </a:r>
            <a:r>
              <a:rPr lang="es" sz="1400">
                <a:solidFill>
                  <a:srgbClr val="A9B7C6"/>
                </a:solidFill>
                <a:highlight>
                  <a:srgbClr val="2B2B2B"/>
                </a:highlight>
                <a:latin typeface="Courier New"/>
                <a:ea typeface="Courier New"/>
                <a:cs typeface="Courier New"/>
                <a:sym typeface="Courier New"/>
              </a:rPr>
              <a:t>*=</a:t>
            </a:r>
            <a:endParaRPr sz="1400"/>
          </a:p>
          <a:p>
            <a:pPr indent="-317500" lvl="0" marL="457200" rtl="0" algn="l">
              <a:spcBef>
                <a:spcPts val="0"/>
              </a:spcBef>
              <a:spcAft>
                <a:spcPts val="0"/>
              </a:spcAft>
              <a:buSzPts val="1400"/>
              <a:buChar char="●"/>
            </a:pPr>
            <a:r>
              <a:rPr lang="es" sz="1400"/>
              <a:t>Divide a la variable por un número concreto: </a:t>
            </a:r>
            <a:r>
              <a:rPr lang="es" sz="1400">
                <a:solidFill>
                  <a:srgbClr val="A9B7C6"/>
                </a:solidFill>
                <a:highlight>
                  <a:srgbClr val="2B2B2B"/>
                </a:highlight>
                <a:latin typeface="Courier New"/>
                <a:ea typeface="Courier New"/>
                <a:cs typeface="Courier New"/>
                <a:sym typeface="Courier New"/>
              </a:rPr>
              <a:t>/=</a:t>
            </a:r>
            <a:endParaRPr sz="14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400"/>
              <a:t>Atención! Presta especial interés al módulo; es útil para el cálculo de pares e impares.</a:t>
            </a:r>
            <a:endParaRPr sz="14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Este ejercicio resumen muestra cómo implementar estructuras condicionales:</a:t>
            </a:r>
            <a:endParaRPr sz="1400"/>
          </a:p>
          <a:p>
            <a:pPr indent="-317500" lvl="0" marL="457200" rtl="0" algn="l">
              <a:spcBef>
                <a:spcPts val="1200"/>
              </a:spcBef>
              <a:spcAft>
                <a:spcPts val="0"/>
              </a:spcAft>
              <a:buSzPts val="1400"/>
              <a:buChar char="●"/>
            </a:pPr>
            <a:r>
              <a:rPr lang="es" sz="1400"/>
              <a:t>Este proyecto resumen contiene las operaciones básicas relativas a la suma, resta, división, multiplicación, y módulo.</a:t>
            </a:r>
            <a:endParaRPr sz="1400"/>
          </a:p>
          <a:p>
            <a:pPr indent="-317500" lvl="0" marL="457200" rtl="0" algn="l">
              <a:spcBef>
                <a:spcPts val="0"/>
              </a:spcBef>
              <a:spcAft>
                <a:spcPts val="0"/>
              </a:spcAft>
              <a:buSzPts val="1400"/>
              <a:buChar char="●"/>
            </a:pPr>
            <a:r>
              <a:rPr lang="es" sz="1400"/>
              <a:t>Muestra ejemplos de operaciones entre varias variables y entre una única variable.</a:t>
            </a:r>
            <a:endParaRPr sz="1400"/>
          </a:p>
        </p:txBody>
      </p:sp>
      <p:pic>
        <p:nvPicPr>
          <p:cNvPr id="529" name="Google Shape;529;p87"/>
          <p:cNvPicPr preferRelativeResize="0"/>
          <p:nvPr/>
        </p:nvPicPr>
        <p:blipFill rotWithShape="1">
          <a:blip r:embed="rId3">
            <a:alphaModFix/>
          </a:blip>
          <a:srcRect b="0" l="25688" r="28440" t="0"/>
          <a:stretch/>
        </p:blipFill>
        <p:spPr>
          <a:xfrm>
            <a:off x="7291650" y="2982925"/>
            <a:ext cx="1540651" cy="1585950"/>
          </a:xfrm>
          <a:prstGeom prst="rect">
            <a:avLst/>
          </a:prstGeom>
          <a:noFill/>
          <a:ln>
            <a:noFill/>
          </a:ln>
        </p:spPr>
      </p:pic>
      <p:sp>
        <p:nvSpPr>
          <p:cNvPr id="530" name="Google Shape;530;p87"/>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4"/>
              </a:rPr>
              <a:t>https://github.com/carlosbellmont/OperacionesBasicas</a:t>
            </a:r>
            <a:endParaRPr sz="11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8"/>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Operando sobre variables</a:t>
            </a:r>
            <a:r>
              <a:rPr b="1" lang="es"/>
              <a:t>:</a:t>
            </a:r>
            <a:endParaRPr b="1"/>
          </a:p>
          <a:p>
            <a:pPr indent="0" lvl="0" marL="0" rtl="0" algn="l">
              <a:spcBef>
                <a:spcPts val="1200"/>
              </a:spcBef>
              <a:spcAft>
                <a:spcPts val="0"/>
              </a:spcAft>
              <a:buNone/>
            </a:pPr>
            <a:r>
              <a:rPr lang="es" sz="1400"/>
              <a:t>Crea un proyecto nuevo de Kotlin en IntelliJ.</a:t>
            </a:r>
            <a:endParaRPr sz="1400"/>
          </a:p>
          <a:p>
            <a:pPr indent="-317500" lvl="0" marL="457200" rtl="0" algn="l">
              <a:spcBef>
                <a:spcPts val="1200"/>
              </a:spcBef>
              <a:spcAft>
                <a:spcPts val="0"/>
              </a:spcAft>
              <a:buSzPts val="1400"/>
              <a:buChar char="●"/>
            </a:pPr>
            <a:r>
              <a:rPr lang="es" sz="1400"/>
              <a:t>Crea una función que reciba un número entero y devuelva otro. Si el número es positivo:</a:t>
            </a:r>
            <a:endParaRPr sz="1400"/>
          </a:p>
          <a:p>
            <a:pPr indent="-317500" lvl="1" marL="914400" rtl="0" algn="l">
              <a:spcBef>
                <a:spcPts val="0"/>
              </a:spcBef>
              <a:spcAft>
                <a:spcPts val="0"/>
              </a:spcAft>
              <a:buSzPts val="1400"/>
              <a:buChar char="○"/>
            </a:pPr>
            <a:r>
              <a:rPr lang="es"/>
              <a:t>E</a:t>
            </a:r>
            <a:r>
              <a:rPr lang="es" sz="1400"/>
              <a:t>ntonces multiplica el número por 2 y s</a:t>
            </a:r>
            <a:r>
              <a:rPr lang="es"/>
              <a:t>ú</a:t>
            </a:r>
            <a:r>
              <a:rPr lang="es" sz="1400"/>
              <a:t>male 3.</a:t>
            </a:r>
            <a:endParaRPr sz="1400"/>
          </a:p>
          <a:p>
            <a:pPr indent="-317500" lvl="1" marL="914400" rtl="0" algn="l">
              <a:spcBef>
                <a:spcPts val="0"/>
              </a:spcBef>
              <a:spcAft>
                <a:spcPts val="0"/>
              </a:spcAft>
              <a:buSzPts val="1400"/>
              <a:buChar char="○"/>
            </a:pPr>
            <a:r>
              <a:rPr lang="es"/>
              <a:t>Sino, divide el número por 2 y restale 3.</a:t>
            </a:r>
            <a:endParaRPr/>
          </a:p>
          <a:p>
            <a:pPr indent="-317500" lvl="1" marL="914400" rtl="0" algn="l">
              <a:spcBef>
                <a:spcPts val="0"/>
              </a:spcBef>
              <a:spcAft>
                <a:spcPts val="0"/>
              </a:spcAft>
              <a:buSzPts val="1400"/>
              <a:buChar char="○"/>
            </a:pPr>
            <a:r>
              <a:rPr lang="es"/>
              <a:t>Si el número fuera 0, entonces devuelve 0.</a:t>
            </a:r>
            <a:endParaRPr/>
          </a:p>
          <a:p>
            <a:pPr indent="-317500" lvl="0" marL="457200" rtl="0" algn="l">
              <a:spcBef>
                <a:spcPts val="0"/>
              </a:spcBef>
              <a:spcAft>
                <a:spcPts val="0"/>
              </a:spcAft>
              <a:buSzPts val="1400"/>
              <a:buChar char="●"/>
            </a:pPr>
            <a:r>
              <a:rPr lang="es"/>
              <a:t>Crea una función que reciba un número. Si el número es par:</a:t>
            </a:r>
            <a:endParaRPr/>
          </a:p>
          <a:p>
            <a:pPr indent="-317500" lvl="1" marL="914400" rtl="0" algn="l">
              <a:spcBef>
                <a:spcPts val="0"/>
              </a:spcBef>
              <a:spcAft>
                <a:spcPts val="0"/>
              </a:spcAft>
              <a:buSzPts val="1400"/>
              <a:buChar char="○"/>
            </a:pPr>
            <a:r>
              <a:rPr lang="es"/>
              <a:t>Entonces debe escribir por pantalla “{Número} es par”.</a:t>
            </a:r>
            <a:endParaRPr/>
          </a:p>
          <a:p>
            <a:pPr indent="-317500" lvl="1" marL="914400" rtl="0" algn="l">
              <a:spcBef>
                <a:spcPts val="0"/>
              </a:spcBef>
              <a:spcAft>
                <a:spcPts val="0"/>
              </a:spcAft>
              <a:buSzPts val="1400"/>
              <a:buChar char="○"/>
            </a:pPr>
            <a:r>
              <a:rPr lang="es"/>
              <a:t>Sino, escribe “{Número} es impar”.</a:t>
            </a:r>
            <a:endParaRPr/>
          </a:p>
        </p:txBody>
      </p:sp>
      <p:sp>
        <p:nvSpPr>
          <p:cNvPr id="536" name="Google Shape;536;p88"/>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https://github.com/carlosbellmont/EjercicioOperaciones</a:t>
            </a:r>
            <a:endParaRPr sz="11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9"/>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Operando sobre variables:</a:t>
            </a:r>
            <a:endParaRPr b="1"/>
          </a:p>
          <a:p>
            <a:pPr indent="0" lvl="0" marL="0" rtl="0" algn="l">
              <a:spcBef>
                <a:spcPts val="1200"/>
              </a:spcBef>
              <a:spcAft>
                <a:spcPts val="0"/>
              </a:spcAft>
              <a:buNone/>
            </a:pPr>
            <a:r>
              <a:rPr lang="es" sz="1400"/>
              <a:t>Crea un proyecto nuevo de Kotlin en IntelliJ.</a:t>
            </a:r>
            <a:endParaRPr sz="1400"/>
          </a:p>
          <a:p>
            <a:pPr indent="-317500" lvl="0" marL="457200" rtl="0" algn="l">
              <a:spcBef>
                <a:spcPts val="1200"/>
              </a:spcBef>
              <a:spcAft>
                <a:spcPts val="0"/>
              </a:spcAft>
              <a:buSzPts val="1400"/>
              <a:buChar char="●"/>
            </a:pPr>
            <a:r>
              <a:rPr lang="es"/>
              <a:t>Haz una función que reciba un Integer {número}.</a:t>
            </a:r>
            <a:endParaRPr/>
          </a:p>
          <a:p>
            <a:pPr indent="-317500" lvl="0" marL="457200" rtl="0" algn="l">
              <a:spcBef>
                <a:spcPts val="0"/>
              </a:spcBef>
              <a:spcAft>
                <a:spcPts val="0"/>
              </a:spcAft>
              <a:buSzPts val="1400"/>
              <a:buChar char="●"/>
            </a:pPr>
            <a:r>
              <a:rPr lang="es"/>
              <a:t>Utilizando el repeat(), muestra los primeros {número} caracteres por pantalla.</a:t>
            </a:r>
            <a:endParaRPr/>
          </a:p>
          <a:p>
            <a:pPr indent="-317500" lvl="0" marL="457200" rtl="0" algn="l">
              <a:spcBef>
                <a:spcPts val="0"/>
              </a:spcBef>
              <a:spcAft>
                <a:spcPts val="0"/>
              </a:spcAft>
              <a:buSzPts val="1400"/>
              <a:buChar char="●"/>
            </a:pPr>
            <a:r>
              <a:rPr lang="es"/>
              <a:t>Utiliza la clase Char para ello. Los Int tienen un método toChar.</a:t>
            </a:r>
            <a:endParaRPr/>
          </a:p>
          <a:p>
            <a:pPr indent="-317500" lvl="0" marL="457200" rtl="0" algn="l">
              <a:spcBef>
                <a:spcPts val="0"/>
              </a:spcBef>
              <a:spcAft>
                <a:spcPts val="0"/>
              </a:spcAft>
              <a:buSzPts val="1400"/>
              <a:buChar char="●"/>
            </a:pPr>
            <a:r>
              <a:rPr lang="es"/>
              <a:t>Para que sea más fácil de leer, cada 10 caracteres, pon un salto de línea. </a:t>
            </a:r>
            <a:endParaRPr/>
          </a:p>
          <a:p>
            <a:pPr indent="-317500" lvl="0" marL="457200" rtl="0" algn="l">
              <a:spcBef>
                <a:spcPts val="0"/>
              </a:spcBef>
              <a:spcAft>
                <a:spcPts val="0"/>
              </a:spcAft>
              <a:buSzPts val="1400"/>
              <a:buChar char="●"/>
            </a:pPr>
            <a:r>
              <a:rPr lang="es"/>
              <a:t>Ejemplo: </a:t>
            </a:r>
            <a:endParaRPr/>
          </a:p>
          <a:p>
            <a:pPr indent="-317500" lvl="1" marL="914400" rtl="0" algn="l">
              <a:spcBef>
                <a:spcPts val="0"/>
              </a:spcBef>
              <a:spcAft>
                <a:spcPts val="0"/>
              </a:spcAft>
              <a:buSzPts val="1400"/>
              <a:buChar char="○"/>
            </a:pPr>
            <a:r>
              <a:rPr lang="es"/>
              <a:t>23456789:;</a:t>
            </a:r>
            <a:endParaRPr/>
          </a:p>
          <a:p>
            <a:pPr indent="-317500" lvl="1" marL="914400" rtl="0" algn="l">
              <a:spcBef>
                <a:spcPts val="0"/>
              </a:spcBef>
              <a:spcAft>
                <a:spcPts val="0"/>
              </a:spcAft>
              <a:buSzPts val="1400"/>
              <a:buChar char="○"/>
            </a:pPr>
            <a:r>
              <a:rPr lang="es"/>
              <a:t>&lt;=&gt;?@ABCDE</a:t>
            </a:r>
            <a:endParaRPr/>
          </a:p>
          <a:p>
            <a:pPr indent="-317500" lvl="1" marL="914400" rtl="0" algn="l">
              <a:spcBef>
                <a:spcPts val="0"/>
              </a:spcBef>
              <a:spcAft>
                <a:spcPts val="0"/>
              </a:spcAft>
              <a:buSzPts val="1400"/>
              <a:buChar char="○"/>
            </a:pPr>
            <a:r>
              <a:rPr lang="es"/>
              <a:t>FGHIJKLMNO</a:t>
            </a:r>
            <a:endParaRPr/>
          </a:p>
        </p:txBody>
      </p:sp>
      <p:sp>
        <p:nvSpPr>
          <p:cNvPr id="542" name="Google Shape;542;p89"/>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https://github.com/carlosbellmont/MostrarChars</a:t>
            </a:r>
            <a:endParaRPr sz="11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0"/>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Los Valores Nulos</a:t>
            </a:r>
            <a:endParaRPr b="1" sz="3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1"/>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¿Qué es un Valor Nulo?</a:t>
            </a:r>
            <a:endParaRPr/>
          </a:p>
        </p:txBody>
      </p:sp>
      <p:sp>
        <p:nvSpPr>
          <p:cNvPr id="553" name="Google Shape;553;p91"/>
          <p:cNvSpPr txBox="1"/>
          <p:nvPr>
            <p:ph idx="4294967295" type="body"/>
          </p:nvPr>
        </p:nvSpPr>
        <p:spPr>
          <a:xfrm>
            <a:off x="311700" y="112252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400"/>
              <a:t>Partiendo de la metáfora de las variables, una variable con valor nulo es una variable que vacía.</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rPr lang="es" sz="1400" u="sng">
                <a:solidFill>
                  <a:schemeClr val="hlink"/>
                </a:solidFill>
                <a:hlinkClick r:id="rId3"/>
              </a:rPr>
              <a:t>Documentación</a:t>
            </a:r>
            <a:endParaRPr sz="1400"/>
          </a:p>
          <a:p>
            <a:pPr indent="0" lvl="0" marL="0" rtl="0" algn="l">
              <a:lnSpc>
                <a:spcPct val="100000"/>
              </a:lnSpc>
              <a:spcBef>
                <a:spcPts val="1200"/>
              </a:spcBef>
              <a:spcAft>
                <a:spcPts val="0"/>
              </a:spcAft>
              <a:buNone/>
            </a:pPr>
            <a:r>
              <a:t/>
            </a:r>
            <a:endParaRPr sz="1400"/>
          </a:p>
          <a:p>
            <a:pPr indent="0" lvl="0" marL="0" rtl="0" algn="l">
              <a:spcBef>
                <a:spcPts val="1200"/>
              </a:spcBef>
              <a:spcAft>
                <a:spcPts val="1200"/>
              </a:spcAft>
              <a:buNone/>
            </a:pPr>
            <a:r>
              <a:t/>
            </a:r>
            <a:endParaRPr sz="1100">
              <a:solidFill>
                <a:srgbClr val="CC7832"/>
              </a:solidFill>
              <a:highlight>
                <a:srgbClr val="2B2B2B"/>
              </a:highlight>
              <a:latin typeface="Courier New"/>
              <a:ea typeface="Courier New"/>
              <a:cs typeface="Courier New"/>
              <a:sym typeface="Courier New"/>
            </a:endParaRPr>
          </a:p>
        </p:txBody>
      </p:sp>
      <p:sp>
        <p:nvSpPr>
          <p:cNvPr id="554" name="Google Shape;554;p91"/>
          <p:cNvSpPr txBox="1"/>
          <p:nvPr>
            <p:ph idx="4294967295" type="body"/>
          </p:nvPr>
        </p:nvSpPr>
        <p:spPr>
          <a:xfrm>
            <a:off x="311700" y="4114800"/>
            <a:ext cx="8520600" cy="759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1000"/>
              <a:t>Sobre una variable null no podemos realizamos acciones. </a:t>
            </a:r>
            <a:endParaRPr sz="1000"/>
          </a:p>
          <a:p>
            <a:pPr indent="0" lvl="0" marL="0" rtl="0" algn="ctr">
              <a:spcBef>
                <a:spcPts val="1200"/>
              </a:spcBef>
              <a:spcAft>
                <a:spcPts val="1200"/>
              </a:spcAft>
              <a:buNone/>
            </a:pPr>
            <a:r>
              <a:rPr lang="es" sz="1000"/>
              <a:t>Ejemplo, si “myInt” es de tipo Int pero con valor null, no podremos hacer hacer myInt.toLong().</a:t>
            </a:r>
            <a:endParaRPr sz="1000"/>
          </a:p>
        </p:txBody>
      </p:sp>
      <p:pic>
        <p:nvPicPr>
          <p:cNvPr id="555" name="Google Shape;555;p91"/>
          <p:cNvPicPr preferRelativeResize="0"/>
          <p:nvPr/>
        </p:nvPicPr>
        <p:blipFill>
          <a:blip r:embed="rId4">
            <a:alphaModFix/>
          </a:blip>
          <a:stretch>
            <a:fillRect/>
          </a:stretch>
        </p:blipFill>
        <p:spPr>
          <a:xfrm>
            <a:off x="3464913" y="1998725"/>
            <a:ext cx="2214176" cy="1847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2"/>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¿Kotlin y los Nulos?</a:t>
            </a:r>
            <a:endParaRPr/>
          </a:p>
        </p:txBody>
      </p:sp>
      <p:sp>
        <p:nvSpPr>
          <p:cNvPr id="561" name="Google Shape;561;p92"/>
          <p:cNvSpPr txBox="1"/>
          <p:nvPr>
            <p:ph idx="4294967295" type="body"/>
          </p:nvPr>
        </p:nvSpPr>
        <p:spPr>
          <a:xfrm>
            <a:off x="311700" y="1122525"/>
            <a:ext cx="8520600" cy="3416400"/>
          </a:xfrm>
          <a:prstGeom prst="rect">
            <a:avLst/>
          </a:prstGeom>
        </p:spPr>
        <p:txBody>
          <a:bodyPr anchorCtr="0" anchor="t" bIns="91425" lIns="91425" spcFirstLastPara="1" rIns="91425" wrap="square" tIns="91425">
            <a:normAutofit lnSpcReduction="10000"/>
          </a:bodyPr>
          <a:lstStyle/>
          <a:p>
            <a:pPr indent="0" lvl="0" marL="457200" rtl="0" algn="l">
              <a:lnSpc>
                <a:spcPct val="100000"/>
              </a:lnSpc>
              <a:spcBef>
                <a:spcPts val="0"/>
              </a:spcBef>
              <a:spcAft>
                <a:spcPts val="0"/>
              </a:spcAft>
              <a:buNone/>
            </a:pPr>
            <a:r>
              <a:rPr lang="es" sz="1400"/>
              <a:t>Tiene protección contra nulos.</a:t>
            </a:r>
            <a:endParaRPr sz="1400"/>
          </a:p>
          <a:p>
            <a:pPr indent="-317500" lvl="1" marL="914400" rtl="0" algn="l">
              <a:lnSpc>
                <a:spcPct val="100000"/>
              </a:lnSpc>
              <a:spcBef>
                <a:spcPts val="1200"/>
              </a:spcBef>
              <a:spcAft>
                <a:spcPts val="0"/>
              </a:spcAft>
              <a:buSzPts val="1400"/>
              <a:buChar char="○"/>
            </a:pPr>
            <a:r>
              <a:rPr lang="es"/>
              <a:t>Es necesario especificar qué variables podrán tomar valor nulo. Utilizamos el “?” para ello.</a:t>
            </a:r>
            <a:endParaRPr/>
          </a:p>
          <a:p>
            <a:pPr indent="0" lvl="0" marL="1371600" rtl="0" algn="l">
              <a:lnSpc>
                <a:spcPct val="100000"/>
              </a:lnSpc>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val </a:t>
            </a:r>
            <a:r>
              <a:rPr lang="es" sz="1100">
                <a:solidFill>
                  <a:srgbClr val="1C8C92"/>
                </a:solidFill>
                <a:highlight>
                  <a:srgbClr val="2B2B2B"/>
                </a:highlight>
                <a:latin typeface="Courier New"/>
                <a:ea typeface="Courier New"/>
                <a:cs typeface="Courier New"/>
                <a:sym typeface="Courier New"/>
              </a:rPr>
              <a:t>variableNullable </a:t>
            </a:r>
            <a:r>
              <a:rPr lang="es" sz="1100">
                <a:solidFill>
                  <a:srgbClr val="A9B7C6"/>
                </a:solidFill>
                <a:highlight>
                  <a:srgbClr val="2B2B2B"/>
                </a:highlight>
                <a:latin typeface="Courier New"/>
                <a:ea typeface="Courier New"/>
                <a:cs typeface="Courier New"/>
                <a:sym typeface="Courier New"/>
              </a:rPr>
              <a:t>: Int? = </a:t>
            </a:r>
            <a:r>
              <a:rPr lang="es" sz="1100">
                <a:solidFill>
                  <a:srgbClr val="CC7832"/>
                </a:solidFill>
                <a:highlight>
                  <a:srgbClr val="2B2B2B"/>
                </a:highlight>
                <a:latin typeface="Courier New"/>
                <a:ea typeface="Courier New"/>
                <a:cs typeface="Courier New"/>
                <a:sym typeface="Courier New"/>
              </a:rPr>
              <a:t>null</a:t>
            </a:r>
            <a:endParaRPr sz="1100">
              <a:solidFill>
                <a:srgbClr val="CC7832"/>
              </a:solidFill>
              <a:highlight>
                <a:srgbClr val="2B2B2B"/>
              </a:highlight>
              <a:latin typeface="Courier New"/>
              <a:ea typeface="Courier New"/>
              <a:cs typeface="Courier New"/>
              <a:sym typeface="Courier New"/>
            </a:endParaRPr>
          </a:p>
          <a:p>
            <a:pPr indent="-317500" lvl="1" marL="914400" rtl="0" algn="l">
              <a:lnSpc>
                <a:spcPct val="100000"/>
              </a:lnSpc>
              <a:spcBef>
                <a:spcPts val="1200"/>
              </a:spcBef>
              <a:spcAft>
                <a:spcPts val="0"/>
              </a:spcAft>
              <a:buSzPts val="1400"/>
              <a:buChar char="○"/>
            </a:pPr>
            <a:r>
              <a:rPr lang="es"/>
              <a:t>No podremos utilizar los métodos de la “variableNullable” hasta asegurar que no es null.</a:t>
            </a:r>
            <a:endParaRPr/>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rPr lang="es" sz="1400" u="sng">
                <a:solidFill>
                  <a:schemeClr val="hlink"/>
                </a:solidFill>
                <a:hlinkClick r:id="rId3"/>
              </a:rPr>
              <a:t>Documentación</a:t>
            </a:r>
            <a:endParaRPr sz="1400"/>
          </a:p>
          <a:p>
            <a:pPr indent="0" lvl="0" marL="0" rtl="0" algn="l">
              <a:lnSpc>
                <a:spcPct val="100000"/>
              </a:lnSpc>
              <a:spcBef>
                <a:spcPts val="1200"/>
              </a:spcBef>
              <a:spcAft>
                <a:spcPts val="0"/>
              </a:spcAft>
              <a:buNone/>
            </a:pPr>
            <a:r>
              <a:t/>
            </a:r>
            <a:endParaRPr sz="1400"/>
          </a:p>
          <a:p>
            <a:pPr indent="0" lvl="0" marL="0" rtl="0" algn="l">
              <a:spcBef>
                <a:spcPts val="1200"/>
              </a:spcBef>
              <a:spcAft>
                <a:spcPts val="1200"/>
              </a:spcAft>
              <a:buNone/>
            </a:pPr>
            <a:r>
              <a:t/>
            </a:r>
            <a:endParaRPr sz="1100">
              <a:solidFill>
                <a:srgbClr val="CC7832"/>
              </a:solidFill>
              <a:highlight>
                <a:srgbClr val="2B2B2B"/>
              </a:highlight>
              <a:latin typeface="Courier New"/>
              <a:ea typeface="Courier New"/>
              <a:cs typeface="Courier New"/>
              <a:sym typeface="Courier New"/>
            </a:endParaRPr>
          </a:p>
        </p:txBody>
      </p:sp>
      <p:sp>
        <p:nvSpPr>
          <p:cNvPr id="562" name="Google Shape;562;p92"/>
          <p:cNvSpPr txBox="1"/>
          <p:nvPr>
            <p:ph idx="4294967295" type="body"/>
          </p:nvPr>
        </p:nvSpPr>
        <p:spPr>
          <a:xfrm>
            <a:off x="311700" y="4114800"/>
            <a:ext cx="8520600" cy="759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1000"/>
              <a:t>Sobre una variable null no podemos realizamos acciones. </a:t>
            </a:r>
            <a:endParaRPr sz="1000"/>
          </a:p>
          <a:p>
            <a:pPr indent="0" lvl="0" marL="0" rtl="0" algn="ctr">
              <a:spcBef>
                <a:spcPts val="1200"/>
              </a:spcBef>
              <a:spcAft>
                <a:spcPts val="1200"/>
              </a:spcAft>
              <a:buNone/>
            </a:pPr>
            <a:r>
              <a:rPr lang="es" sz="1000"/>
              <a:t>Ejemplo, si “myInt” es de tipo Int pero con valor null, no podremos hacer hacer myInt.toLong().</a:t>
            </a:r>
            <a:endParaRPr sz="1000"/>
          </a:p>
        </p:txBody>
      </p:sp>
      <p:pic>
        <p:nvPicPr>
          <p:cNvPr id="563" name="Google Shape;563;p92"/>
          <p:cNvPicPr preferRelativeResize="0"/>
          <p:nvPr/>
        </p:nvPicPr>
        <p:blipFill>
          <a:blip r:embed="rId4">
            <a:alphaModFix/>
          </a:blip>
          <a:stretch>
            <a:fillRect/>
          </a:stretch>
        </p:blipFill>
        <p:spPr>
          <a:xfrm>
            <a:off x="1824500" y="2571750"/>
            <a:ext cx="6651401" cy="82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Clr>
                <a:schemeClr val="dk1"/>
              </a:buClr>
              <a:buSzPct val="39285"/>
              <a:buFont typeface="Arial"/>
              <a:buNone/>
            </a:pPr>
            <a:r>
              <a:rPr lang="es"/>
              <a:t>¿Cómo tratar con los Nulos?</a:t>
            </a:r>
            <a:endParaRPr/>
          </a:p>
          <a:p>
            <a:pPr indent="0" lvl="0" marL="0" rtl="0" algn="ctr">
              <a:spcBef>
                <a:spcPts val="0"/>
              </a:spcBef>
              <a:spcAft>
                <a:spcPts val="0"/>
              </a:spcAft>
              <a:buClr>
                <a:srgbClr val="000000"/>
              </a:buClr>
              <a:buSzPct val="39285"/>
              <a:buFont typeface="Arial"/>
              <a:buNone/>
            </a:pPr>
            <a:r>
              <a:t/>
            </a:r>
            <a:endParaRPr/>
          </a:p>
        </p:txBody>
      </p:sp>
      <p:sp>
        <p:nvSpPr>
          <p:cNvPr id="569" name="Google Shape;569;p93"/>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Char char="●"/>
            </a:pPr>
            <a:r>
              <a:rPr lang="es" sz="1500"/>
              <a:t>Principales Alternativas:</a:t>
            </a:r>
            <a:endParaRPr sz="1500"/>
          </a:p>
          <a:p>
            <a:pPr indent="-323850" lvl="1" marL="914400" rtl="0" algn="l">
              <a:spcBef>
                <a:spcPts val="0"/>
              </a:spcBef>
              <a:spcAft>
                <a:spcPts val="0"/>
              </a:spcAft>
              <a:buSzPts val="1500"/>
              <a:buChar char="○"/>
            </a:pPr>
            <a:r>
              <a:rPr lang="es" sz="1500"/>
              <a:t>“?” llama a las funciones de forma segura: </a:t>
            </a:r>
            <a:endParaRPr sz="1500"/>
          </a:p>
          <a:p>
            <a:pPr indent="0" lvl="0" marL="914400" rtl="0" algn="l">
              <a:spcBef>
                <a:spcPts val="1200"/>
              </a:spcBef>
              <a:spcAft>
                <a:spcPts val="0"/>
              </a:spcAft>
              <a:buNone/>
            </a:pPr>
            <a:r>
              <a:rPr lang="es" sz="1500">
                <a:solidFill>
                  <a:srgbClr val="5975C6"/>
                </a:solidFill>
                <a:highlight>
                  <a:srgbClr val="2B2B2B"/>
                </a:highlight>
                <a:latin typeface="Courier New"/>
                <a:ea typeface="Courier New"/>
                <a:cs typeface="Courier New"/>
                <a:sym typeface="Courier New"/>
              </a:rPr>
              <a:t>numero</a:t>
            </a:r>
            <a:r>
              <a:rPr lang="es" sz="1500">
                <a:solidFill>
                  <a:srgbClr val="A9B7C6"/>
                </a:solidFill>
                <a:highlight>
                  <a:srgbClr val="2B2B2B"/>
                </a:highlight>
                <a:latin typeface="Courier New"/>
                <a:ea typeface="Courier New"/>
                <a:cs typeface="Courier New"/>
                <a:sym typeface="Courier New"/>
              </a:rPr>
              <a:t>?.toLong()</a:t>
            </a:r>
            <a:endParaRPr sz="1500">
              <a:solidFill>
                <a:srgbClr val="A9B7C6"/>
              </a:solidFill>
              <a:highlight>
                <a:srgbClr val="2B2B2B"/>
              </a:highlight>
              <a:latin typeface="Courier New"/>
              <a:ea typeface="Courier New"/>
              <a:cs typeface="Courier New"/>
              <a:sym typeface="Courier New"/>
            </a:endParaRPr>
          </a:p>
          <a:p>
            <a:pPr indent="0" lvl="0" marL="914400" rtl="0" algn="l">
              <a:spcBef>
                <a:spcPts val="1200"/>
              </a:spcBef>
              <a:spcAft>
                <a:spcPts val="0"/>
              </a:spcAft>
              <a:buNone/>
            </a:pPr>
            <a:r>
              <a:rPr lang="es" sz="1500"/>
              <a:t>La función toLong() sólo se llamará si numero no es null. En caso de ser null, no hará nada.</a:t>
            </a:r>
            <a:endParaRPr sz="1500"/>
          </a:p>
          <a:p>
            <a:pPr indent="-323850" lvl="1" marL="914400" rtl="0" algn="l">
              <a:spcBef>
                <a:spcPts val="1200"/>
              </a:spcBef>
              <a:spcAft>
                <a:spcPts val="0"/>
              </a:spcAft>
              <a:buSzPts val="1500"/>
              <a:buChar char="○"/>
            </a:pPr>
            <a:r>
              <a:rPr lang="es" sz="1500"/>
              <a:t>“!!” - fuerza la llamada asumiendo que no es null: </a:t>
            </a:r>
            <a:endParaRPr sz="1500"/>
          </a:p>
          <a:p>
            <a:pPr indent="0" lvl="0" marL="914400" rtl="0" algn="l">
              <a:spcBef>
                <a:spcPts val="1200"/>
              </a:spcBef>
              <a:spcAft>
                <a:spcPts val="0"/>
              </a:spcAft>
              <a:buNone/>
            </a:pPr>
            <a:r>
              <a:rPr lang="es" sz="1500">
                <a:solidFill>
                  <a:srgbClr val="5975C6"/>
                </a:solidFill>
                <a:highlight>
                  <a:schemeClr val="dk2"/>
                </a:highlight>
                <a:latin typeface="Courier New"/>
                <a:ea typeface="Courier New"/>
                <a:cs typeface="Courier New"/>
                <a:sym typeface="Courier New"/>
              </a:rPr>
              <a:t>numero</a:t>
            </a:r>
            <a:r>
              <a:rPr lang="es" sz="1500">
                <a:solidFill>
                  <a:srgbClr val="A9B7C6"/>
                </a:solidFill>
                <a:highlight>
                  <a:schemeClr val="dk2"/>
                </a:highlight>
                <a:latin typeface="Courier New"/>
                <a:ea typeface="Courier New"/>
                <a:cs typeface="Courier New"/>
                <a:sym typeface="Courier New"/>
              </a:rPr>
              <a:t>!!.toLong()</a:t>
            </a:r>
            <a:endParaRPr sz="1500">
              <a:solidFill>
                <a:srgbClr val="A9B7C6"/>
              </a:solidFill>
              <a:highlight>
                <a:schemeClr val="dk2"/>
              </a:highlight>
              <a:latin typeface="Courier New"/>
              <a:ea typeface="Courier New"/>
              <a:cs typeface="Courier New"/>
              <a:sym typeface="Courier New"/>
            </a:endParaRPr>
          </a:p>
          <a:p>
            <a:pPr indent="0" lvl="0" marL="914400" rtl="0" algn="l">
              <a:spcBef>
                <a:spcPts val="1200"/>
              </a:spcBef>
              <a:spcAft>
                <a:spcPts val="0"/>
              </a:spcAft>
              <a:buNone/>
            </a:pPr>
            <a:r>
              <a:rPr lang="es" sz="1500"/>
              <a:t>En caso de ser null, tendríamos una excepción: NullPointerException.</a:t>
            </a:r>
            <a:endParaRPr sz="1500">
              <a:solidFill>
                <a:srgbClr val="A9B7C6"/>
              </a:solidFill>
              <a:highlight>
                <a:schemeClr val="dk2"/>
              </a:highlight>
              <a:latin typeface="Courier New"/>
              <a:ea typeface="Courier New"/>
              <a:cs typeface="Courier New"/>
              <a:sym typeface="Courier New"/>
            </a:endParaRPr>
          </a:p>
          <a:p>
            <a:pPr indent="-323850" lvl="1" marL="914400" rtl="0" algn="l">
              <a:spcBef>
                <a:spcPts val="1200"/>
              </a:spcBef>
              <a:spcAft>
                <a:spcPts val="0"/>
              </a:spcAft>
              <a:buSzPts val="1500"/>
              <a:buChar char="○"/>
            </a:pPr>
            <a:r>
              <a:rPr lang="es" sz="1500"/>
              <a:t>“?.let” - se verá en detalle más adelante</a:t>
            </a:r>
            <a:r>
              <a:rPr lang="es" sz="1500"/>
              <a:t>: </a:t>
            </a:r>
            <a:endParaRPr sz="1500">
              <a:solidFill>
                <a:srgbClr val="5975C6"/>
              </a:solidFill>
              <a:highlight>
                <a:srgbClr val="2B2B2B"/>
              </a:highlight>
              <a:latin typeface="Courier New"/>
              <a:ea typeface="Courier New"/>
              <a:cs typeface="Courier New"/>
              <a:sym typeface="Courier New"/>
            </a:endParaRPr>
          </a:p>
          <a:p>
            <a:pPr indent="0" lvl="0" marL="914400" rtl="0" algn="l">
              <a:spcBef>
                <a:spcPts val="1200"/>
              </a:spcBef>
              <a:spcAft>
                <a:spcPts val="1200"/>
              </a:spcAft>
              <a:buNone/>
            </a:pPr>
            <a:r>
              <a:rPr lang="es" sz="1100">
                <a:solidFill>
                  <a:srgbClr val="5975C6"/>
                </a:solidFill>
                <a:highlight>
                  <a:srgbClr val="2B2B2B"/>
                </a:highlight>
                <a:latin typeface="Courier New"/>
                <a:ea typeface="Courier New"/>
                <a:cs typeface="Courier New"/>
                <a:sym typeface="Courier New"/>
              </a:rPr>
              <a:t>numero</a:t>
            </a:r>
            <a:r>
              <a:rPr lang="es" sz="1100">
                <a:solidFill>
                  <a:srgbClr val="A9B7C6"/>
                </a:solidFill>
                <a:highlight>
                  <a:srgbClr val="2B2B2B"/>
                </a:highlight>
                <a:latin typeface="Courier New"/>
                <a:ea typeface="Courier New"/>
                <a:cs typeface="Courier New"/>
                <a:sym typeface="Courier New"/>
              </a:rPr>
              <a:t>?.</a:t>
            </a:r>
            <a:r>
              <a:rPr i="1" lang="es" sz="1100">
                <a:solidFill>
                  <a:srgbClr val="FFC66D"/>
                </a:solidFill>
                <a:highlight>
                  <a:srgbClr val="2B2B2B"/>
                </a:highlight>
                <a:latin typeface="Courier New"/>
                <a:ea typeface="Courier New"/>
                <a:cs typeface="Courier New"/>
                <a:sym typeface="Courier New"/>
              </a:rPr>
              <a:t>let </a:t>
            </a:r>
            <a:r>
              <a:rPr b="1" lang="es" sz="1100">
                <a:solidFill>
                  <a:srgbClr val="A9B7C6"/>
                </a:solidFill>
                <a:highlight>
                  <a:srgbClr val="2B2B2B"/>
                </a:highlight>
                <a:latin typeface="Courier New"/>
                <a:ea typeface="Courier New"/>
                <a:cs typeface="Courier New"/>
                <a:sym typeface="Courier New"/>
              </a:rPr>
              <a:t>{ </a:t>
            </a:r>
            <a:r>
              <a:rPr i="1" lang="es" sz="1100">
                <a:solidFill>
                  <a:srgbClr val="38B784"/>
                </a:solidFill>
                <a:highlight>
                  <a:srgbClr val="2B2B2B"/>
                </a:highlight>
                <a:latin typeface="Courier New"/>
                <a:ea typeface="Courier New"/>
                <a:cs typeface="Courier New"/>
                <a:sym typeface="Courier New"/>
              </a:rPr>
              <a:t>println</a:t>
            </a:r>
            <a:r>
              <a:rPr lang="es" sz="1100">
                <a:solidFill>
                  <a:srgbClr val="A9B7C6"/>
                </a:solidFill>
                <a:highlight>
                  <a:srgbClr val="2B2B2B"/>
                </a:highlight>
                <a:latin typeface="Courier New"/>
                <a:ea typeface="Courier New"/>
                <a:cs typeface="Courier New"/>
                <a:sym typeface="Courier New"/>
              </a:rPr>
              <a:t>(</a:t>
            </a:r>
            <a:r>
              <a:rPr lang="es" sz="1100">
                <a:solidFill>
                  <a:srgbClr val="6A8759"/>
                </a:solidFill>
                <a:highlight>
                  <a:srgbClr val="2B2B2B"/>
                </a:highlight>
                <a:latin typeface="Courier New"/>
                <a:ea typeface="Courier New"/>
                <a:cs typeface="Courier New"/>
                <a:sym typeface="Courier New"/>
              </a:rPr>
              <a:t>"Es número recibido es... </a:t>
            </a:r>
            <a:r>
              <a:rPr lang="es" sz="1100">
                <a:solidFill>
                  <a:srgbClr val="CC7832"/>
                </a:solidFill>
                <a:highlight>
                  <a:srgbClr val="2B2B2B"/>
                </a:highlight>
                <a:latin typeface="Courier New"/>
                <a:ea typeface="Courier New"/>
                <a:cs typeface="Courier New"/>
                <a:sym typeface="Courier New"/>
              </a:rPr>
              <a:t>$</a:t>
            </a:r>
            <a:r>
              <a:rPr b="1" lang="es" sz="1100">
                <a:solidFill>
                  <a:srgbClr val="A9B7C6"/>
                </a:solidFill>
                <a:highlight>
                  <a:srgbClr val="2B2B2B"/>
                </a:highlight>
                <a:latin typeface="Courier New"/>
                <a:ea typeface="Courier New"/>
                <a:cs typeface="Courier New"/>
                <a:sym typeface="Courier New"/>
              </a:rPr>
              <a:t>it</a:t>
            </a:r>
            <a:r>
              <a:rPr lang="es" sz="1100">
                <a:solidFill>
                  <a:srgbClr val="6A8759"/>
                </a:solidFill>
                <a:highlight>
                  <a:srgbClr val="2B2B2B"/>
                </a:highlight>
                <a:latin typeface="Courier New"/>
                <a:ea typeface="Courier New"/>
                <a:cs typeface="Courier New"/>
                <a:sym typeface="Courier New"/>
              </a:rPr>
              <a:t>"</a:t>
            </a:r>
            <a:r>
              <a:rPr lang="es" sz="1100">
                <a:solidFill>
                  <a:srgbClr val="A9B7C6"/>
                </a:solidFill>
                <a:highlight>
                  <a:srgbClr val="2B2B2B"/>
                </a:highlight>
                <a:latin typeface="Courier New"/>
                <a:ea typeface="Courier New"/>
                <a:cs typeface="Courier New"/>
                <a:sym typeface="Courier New"/>
              </a:rPr>
              <a:t>)</a:t>
            </a:r>
            <a:r>
              <a:rPr b="1" lang="es" sz="1100">
                <a:solidFill>
                  <a:srgbClr val="A9B7C6"/>
                </a:solidFill>
                <a:highlight>
                  <a:srgbClr val="2B2B2B"/>
                </a:highlight>
                <a:latin typeface="Courier New"/>
                <a:ea typeface="Courier New"/>
                <a:cs typeface="Courier New"/>
                <a:sym typeface="Courier New"/>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Alternativa para el Nulo</a:t>
            </a:r>
            <a:endParaRPr/>
          </a:p>
        </p:txBody>
      </p:sp>
      <p:sp>
        <p:nvSpPr>
          <p:cNvPr id="575" name="Google Shape;575;p94"/>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La combinación “:?” sirve para ofrecer una alternativa en caso de que sea Null. </a:t>
            </a:r>
            <a:endParaRPr sz="1400"/>
          </a:p>
          <a:p>
            <a:pPr indent="0" lvl="0" marL="457200" rtl="0" algn="l">
              <a:spcBef>
                <a:spcPts val="1200"/>
              </a:spcBef>
              <a:spcAft>
                <a:spcPts val="0"/>
              </a:spcAft>
              <a:buNone/>
            </a:pPr>
            <a:r>
              <a:t/>
            </a:r>
            <a:endParaRPr sz="12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La </a:t>
            </a:r>
            <a:r>
              <a:rPr lang="es" sz="1100">
                <a:solidFill>
                  <a:srgbClr val="1C8C92"/>
                </a:solidFill>
                <a:highlight>
                  <a:srgbClr val="2B2B2B"/>
                </a:highlight>
                <a:latin typeface="Courier New"/>
                <a:ea typeface="Courier New"/>
                <a:cs typeface="Courier New"/>
                <a:sym typeface="Courier New"/>
              </a:rPr>
              <a:t>variable </a:t>
            </a:r>
            <a:r>
              <a:rPr lang="es" sz="1400"/>
              <a:t>será 1 si </a:t>
            </a:r>
            <a:r>
              <a:rPr lang="es" sz="1100">
                <a:solidFill>
                  <a:srgbClr val="1C8C92"/>
                </a:solidFill>
                <a:highlight>
                  <a:srgbClr val="2B2B2B"/>
                </a:highlight>
                <a:latin typeface="Courier New"/>
                <a:ea typeface="Courier New"/>
                <a:cs typeface="Courier New"/>
                <a:sym typeface="Courier New"/>
              </a:rPr>
              <a:t>variableNullable </a:t>
            </a:r>
            <a:r>
              <a:rPr lang="es" sz="1400"/>
              <a:t>es Null</a:t>
            </a:r>
            <a:r>
              <a:rPr lang="es" sz="1400"/>
              <a:t>:</a:t>
            </a:r>
            <a:endParaRPr sz="1400"/>
          </a:p>
          <a:p>
            <a:pPr indent="0" lvl="0" marL="457200" rtl="0" algn="l">
              <a:spcBef>
                <a:spcPts val="1200"/>
              </a:spcBef>
              <a:spcAft>
                <a:spcPts val="0"/>
              </a:spcAft>
              <a:buNone/>
            </a:pPr>
            <a:r>
              <a:rPr lang="es" sz="1100">
                <a:solidFill>
                  <a:srgbClr val="CC7832"/>
                </a:solidFill>
                <a:highlight>
                  <a:srgbClr val="2B2B2B"/>
                </a:highlight>
                <a:latin typeface="Courier New"/>
                <a:ea typeface="Courier New"/>
                <a:cs typeface="Courier New"/>
                <a:sym typeface="Courier New"/>
              </a:rPr>
              <a:t>val </a:t>
            </a:r>
            <a:r>
              <a:rPr lang="es" sz="1100">
                <a:solidFill>
                  <a:srgbClr val="1C8C92"/>
                </a:solidFill>
                <a:highlight>
                  <a:srgbClr val="2B2B2B"/>
                </a:highlight>
                <a:latin typeface="Courier New"/>
                <a:ea typeface="Courier New"/>
                <a:cs typeface="Courier New"/>
                <a:sym typeface="Courier New"/>
              </a:rPr>
              <a:t>variable </a:t>
            </a:r>
            <a:r>
              <a:rPr lang="es" sz="1100">
                <a:solidFill>
                  <a:srgbClr val="A9B7C6"/>
                </a:solidFill>
                <a:highlight>
                  <a:srgbClr val="2B2B2B"/>
                </a:highlight>
                <a:latin typeface="Courier New"/>
                <a:ea typeface="Courier New"/>
                <a:cs typeface="Courier New"/>
                <a:sym typeface="Courier New"/>
              </a:rPr>
              <a:t>= </a:t>
            </a:r>
            <a:r>
              <a:rPr lang="es" sz="1100">
                <a:solidFill>
                  <a:srgbClr val="1C8C92"/>
                </a:solidFill>
                <a:highlight>
                  <a:srgbClr val="2B2B2B"/>
                </a:highlight>
                <a:latin typeface="Courier New"/>
                <a:ea typeface="Courier New"/>
                <a:cs typeface="Courier New"/>
                <a:sym typeface="Courier New"/>
              </a:rPr>
              <a:t>variableNullable</a:t>
            </a:r>
            <a:r>
              <a:rPr lang="es" sz="1100">
                <a:solidFill>
                  <a:srgbClr val="A9B7C6"/>
                </a:solidFill>
                <a:highlight>
                  <a:srgbClr val="2B2B2B"/>
                </a:highlight>
                <a:latin typeface="Courier New"/>
                <a:ea typeface="Courier New"/>
                <a:cs typeface="Courier New"/>
                <a:sym typeface="Courier New"/>
              </a:rPr>
              <a:t>?: </a:t>
            </a:r>
            <a:r>
              <a:rPr lang="es" sz="1100">
                <a:solidFill>
                  <a:srgbClr val="6897BB"/>
                </a:solidFill>
                <a:highlight>
                  <a:srgbClr val="2B2B2B"/>
                </a:highlight>
                <a:latin typeface="Courier New"/>
                <a:ea typeface="Courier New"/>
                <a:cs typeface="Courier New"/>
                <a:sym typeface="Courier New"/>
              </a:rPr>
              <a:t>1</a:t>
            </a:r>
            <a:endParaRPr sz="1400"/>
          </a:p>
          <a:p>
            <a:pPr indent="-317500" lvl="0" marL="457200" rtl="0" algn="l">
              <a:spcBef>
                <a:spcPts val="1200"/>
              </a:spcBef>
              <a:spcAft>
                <a:spcPts val="0"/>
              </a:spcAft>
              <a:buSzPts val="1400"/>
              <a:buChar char="●"/>
            </a:pPr>
            <a:r>
              <a:rPr lang="es" sz="1400"/>
              <a:t>La función devolverá 0 si </a:t>
            </a:r>
            <a:r>
              <a:rPr lang="es" sz="1200">
                <a:solidFill>
                  <a:srgbClr val="5975C6"/>
                </a:solidFill>
                <a:highlight>
                  <a:schemeClr val="dk2"/>
                </a:highlight>
                <a:latin typeface="Courier New"/>
                <a:ea typeface="Courier New"/>
                <a:cs typeface="Courier New"/>
                <a:sym typeface="Courier New"/>
              </a:rPr>
              <a:t>i </a:t>
            </a:r>
            <a:r>
              <a:rPr lang="es" sz="1400"/>
              <a:t>es Null:</a:t>
            </a:r>
            <a:endParaRPr sz="1400"/>
          </a:p>
          <a:p>
            <a:pPr indent="45720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return </a:t>
            </a:r>
            <a:r>
              <a:rPr lang="es" sz="1200">
                <a:solidFill>
                  <a:srgbClr val="5975C6"/>
                </a:solidFill>
                <a:highlight>
                  <a:srgbClr val="2B2B2B"/>
                </a:highlight>
                <a:latin typeface="Courier New"/>
                <a:ea typeface="Courier New"/>
                <a:cs typeface="Courier New"/>
                <a:sym typeface="Courier New"/>
              </a:rPr>
              <a:t>i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0</a:t>
            </a:r>
            <a:endParaRPr sz="1200">
              <a:solidFill>
                <a:srgbClr val="6897BB"/>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1100">
              <a:solidFill>
                <a:srgbClr val="6897BB"/>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5"/>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Este proyecto resumen explica las formas más comunes de manejar los null en Kotlin.</a:t>
            </a:r>
            <a:endParaRPr/>
          </a:p>
        </p:txBody>
      </p:sp>
      <p:pic>
        <p:nvPicPr>
          <p:cNvPr id="581" name="Google Shape;581;p95"/>
          <p:cNvPicPr preferRelativeResize="0"/>
          <p:nvPr/>
        </p:nvPicPr>
        <p:blipFill rotWithShape="1">
          <a:blip r:embed="rId3">
            <a:alphaModFix/>
          </a:blip>
          <a:srcRect b="0" l="25688" r="28440" t="0"/>
          <a:stretch/>
        </p:blipFill>
        <p:spPr>
          <a:xfrm>
            <a:off x="7291650" y="2982925"/>
            <a:ext cx="1540651" cy="1585950"/>
          </a:xfrm>
          <a:prstGeom prst="rect">
            <a:avLst/>
          </a:prstGeom>
          <a:noFill/>
          <a:ln>
            <a:noFill/>
          </a:ln>
        </p:spPr>
      </p:pic>
      <p:sp>
        <p:nvSpPr>
          <p:cNvPr id="582" name="Google Shape;582;p95"/>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4">
                  <a:extLst>
                    <a:ext uri="{A12FA001-AC4F-418D-AE19-62706E023703}">
                      <ahyp:hlinkClr val="tx"/>
                    </a:ext>
                  </a:extLst>
                </a:hlinkClick>
              </a:rPr>
              <a:t>https://github.com/carlosbellmont/ejemplo_basico_2_kotlin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¿Y por qué cambiamos?</a:t>
            </a:r>
            <a:endParaRPr/>
          </a:p>
        </p:txBody>
      </p:sp>
      <p:sp>
        <p:nvSpPr>
          <p:cNvPr id="122" name="Google Shape;122;p24"/>
          <p:cNvSpPr txBox="1"/>
          <p:nvPr>
            <p:ph idx="4294967295" type="body"/>
          </p:nvPr>
        </p:nvSpPr>
        <p:spPr>
          <a:xfrm>
            <a:off x="550925" y="1152475"/>
            <a:ext cx="8281500" cy="52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400"/>
              <a:t>Si funciona, no lo toques...</a:t>
            </a:r>
            <a:endParaRPr sz="1400"/>
          </a:p>
        </p:txBody>
      </p:sp>
      <p:sp>
        <p:nvSpPr>
          <p:cNvPr id="123" name="Google Shape;123;p24"/>
          <p:cNvSpPr txBox="1"/>
          <p:nvPr>
            <p:ph idx="4294967295" type="body"/>
          </p:nvPr>
        </p:nvSpPr>
        <p:spPr>
          <a:xfrm>
            <a:off x="550925" y="1692702"/>
            <a:ext cx="8520600" cy="258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s" sz="1400"/>
              <a:t>Tócalo pero no lo rompas:</a:t>
            </a:r>
            <a:endParaRPr sz="1400"/>
          </a:p>
          <a:p>
            <a:pPr indent="-317500" lvl="0" marL="457200" rtl="0" algn="l">
              <a:spcBef>
                <a:spcPts val="1200"/>
              </a:spcBef>
              <a:spcAft>
                <a:spcPts val="0"/>
              </a:spcAft>
              <a:buSzPts val="1400"/>
              <a:buChar char="●"/>
            </a:pPr>
            <a:r>
              <a:rPr lang="es" sz="1400"/>
              <a:t>Sigue usando la máquina virtual.</a:t>
            </a:r>
            <a:endParaRPr sz="1400"/>
          </a:p>
          <a:p>
            <a:pPr indent="-317500" lvl="0" marL="457200" rtl="0" algn="l">
              <a:spcBef>
                <a:spcPts val="0"/>
              </a:spcBef>
              <a:spcAft>
                <a:spcPts val="0"/>
              </a:spcAft>
              <a:buSzPts val="1400"/>
              <a:buChar char="●"/>
            </a:pPr>
            <a:r>
              <a:rPr lang="es" sz="1400"/>
              <a:t>Sigue usando los recursos preexistentes</a:t>
            </a:r>
            <a:endParaRPr sz="1400"/>
          </a:p>
          <a:p>
            <a:pPr indent="-317500" lvl="0" marL="457200" rtl="0" algn="l">
              <a:spcBef>
                <a:spcPts val="0"/>
              </a:spcBef>
              <a:spcAft>
                <a:spcPts val="0"/>
              </a:spcAft>
              <a:buSzPts val="1400"/>
              <a:buChar char="●"/>
            </a:pPr>
            <a:r>
              <a:rPr lang="es" sz="1400"/>
              <a:t>Sigue siendo compatible con Java.</a:t>
            </a:r>
            <a:endParaRPr sz="1400"/>
          </a:p>
        </p:txBody>
      </p:sp>
      <p:pic>
        <p:nvPicPr>
          <p:cNvPr id="124" name="Google Shape;124;p24"/>
          <p:cNvPicPr preferRelativeResize="0"/>
          <p:nvPr/>
        </p:nvPicPr>
        <p:blipFill>
          <a:blip r:embed="rId3">
            <a:alphaModFix/>
          </a:blip>
          <a:stretch>
            <a:fillRect/>
          </a:stretch>
        </p:blipFill>
        <p:spPr>
          <a:xfrm>
            <a:off x="5790172" y="1122525"/>
            <a:ext cx="3042125" cy="2017200"/>
          </a:xfrm>
          <a:prstGeom prst="rect">
            <a:avLst/>
          </a:prstGeom>
          <a:noFill/>
          <a:ln>
            <a:noFill/>
          </a:ln>
        </p:spPr>
      </p:pic>
      <p:sp>
        <p:nvSpPr>
          <p:cNvPr id="125" name="Google Shape;125;p24"/>
          <p:cNvSpPr txBox="1"/>
          <p:nvPr>
            <p:ph idx="4294967295" type="body"/>
          </p:nvPr>
        </p:nvSpPr>
        <p:spPr>
          <a:xfrm>
            <a:off x="431375" y="4115100"/>
            <a:ext cx="8520600" cy="1028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s" sz="3000"/>
              <a:t>¡Hazlo Mejor!</a:t>
            </a:r>
            <a:endParaRPr b="1" sz="3000"/>
          </a:p>
        </p:txBody>
      </p:sp>
      <p:pic>
        <p:nvPicPr>
          <p:cNvPr id="126" name="Google Shape;126;p24"/>
          <p:cNvPicPr preferRelativeResize="0"/>
          <p:nvPr/>
        </p:nvPicPr>
        <p:blipFill>
          <a:blip r:embed="rId4">
            <a:alphaModFix/>
          </a:blip>
          <a:stretch>
            <a:fillRect/>
          </a:stretch>
        </p:blipFill>
        <p:spPr>
          <a:xfrm>
            <a:off x="5790300" y="1122525"/>
            <a:ext cx="3042125" cy="20290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6"/>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500"/>
              <a:t>Crea las siguientes funciones:</a:t>
            </a:r>
            <a:endParaRPr b="1" sz="1500"/>
          </a:p>
          <a:p>
            <a:pPr indent="-323850" lvl="0" marL="457200" rtl="0" algn="l">
              <a:spcBef>
                <a:spcPts val="1200"/>
              </a:spcBef>
              <a:spcAft>
                <a:spcPts val="0"/>
              </a:spcAft>
              <a:buSzPts val="1500"/>
              <a:buChar char="●"/>
            </a:pPr>
            <a:r>
              <a:rPr b="1" lang="es" sz="1500"/>
              <a:t>funcion1: Debe tener 4 parámetros de entrada (Integers). Si alguno de ellos es null, devuelve null, si no, devuelve la suma de los 4 parámetros.</a:t>
            </a:r>
            <a:endParaRPr b="1" sz="1500"/>
          </a:p>
          <a:p>
            <a:pPr indent="-323850" lvl="0" marL="457200" rtl="0" algn="l">
              <a:spcBef>
                <a:spcPts val="0"/>
              </a:spcBef>
              <a:spcAft>
                <a:spcPts val="0"/>
              </a:spcAft>
              <a:buSzPts val="1500"/>
              <a:buChar char="●"/>
            </a:pPr>
            <a:r>
              <a:rPr b="1" lang="es" sz="1500"/>
              <a:t>funcion2: </a:t>
            </a:r>
            <a:r>
              <a:rPr b="1" lang="es" sz="1500"/>
              <a:t>Debe tener 4 parámetros de entrada (Integers). Devuelve la suma de los 4 parámetros. Si alguno fuera null no se tiene en cuenta. Devuelve cero si todo fuera Null.</a:t>
            </a:r>
            <a:endParaRPr b="1" sz="1500"/>
          </a:p>
          <a:p>
            <a:pPr indent="-323850" lvl="0" marL="457200" rtl="0" algn="l">
              <a:spcBef>
                <a:spcPts val="0"/>
              </a:spcBef>
              <a:spcAft>
                <a:spcPts val="0"/>
              </a:spcAft>
              <a:buSzPts val="1500"/>
              <a:buChar char="●"/>
            </a:pPr>
            <a:r>
              <a:rPr b="1" lang="es" sz="1500"/>
              <a:t>funcion3: Debe tener 4 parámetros de entrada (Integers). Si todos ellos son null, devuelve null, si no, devuelve la suma de los 4 parámetros. Si alguno fuera null no se tiene en cuenta.</a:t>
            </a:r>
            <a:endParaRPr b="1" sz="1500"/>
          </a:p>
        </p:txBody>
      </p:sp>
      <p:sp>
        <p:nvSpPr>
          <p:cNvPr id="588" name="Google Shape;588;p96"/>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https://github.com/carlosbellmont/EjercicioNulos.git</a:t>
            </a:r>
            <a:endParaRPr sz="11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7"/>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Bucles</a:t>
            </a:r>
            <a:endParaRPr b="1" sz="3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8"/>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¿Qué es un Bucle?</a:t>
            </a:r>
            <a:endParaRPr/>
          </a:p>
        </p:txBody>
      </p:sp>
      <p:sp>
        <p:nvSpPr>
          <p:cNvPr id="599" name="Google Shape;599;p98"/>
          <p:cNvSpPr txBox="1"/>
          <p:nvPr>
            <p:ph idx="4294967295" type="body"/>
          </p:nvPr>
        </p:nvSpPr>
        <p:spPr>
          <a:xfrm>
            <a:off x="311700" y="112252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s" sz="1400"/>
              <a:t>Un bucle es una estructura de código que se repita un número determinado de veces.</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t/>
            </a:r>
            <a:endParaRPr sz="1400"/>
          </a:p>
          <a:p>
            <a:pPr indent="0" lvl="0" marL="0" rtl="0" algn="l">
              <a:lnSpc>
                <a:spcPct val="100000"/>
              </a:lnSpc>
              <a:spcBef>
                <a:spcPts val="1200"/>
              </a:spcBef>
              <a:spcAft>
                <a:spcPts val="0"/>
              </a:spcAft>
              <a:buNone/>
            </a:pPr>
            <a:r>
              <a:rPr lang="es" sz="1400" u="sng">
                <a:solidFill>
                  <a:schemeClr val="hlink"/>
                </a:solidFill>
                <a:hlinkClick r:id="rId3"/>
              </a:rPr>
              <a:t>Documentación</a:t>
            </a:r>
            <a:endParaRPr sz="1400"/>
          </a:p>
          <a:p>
            <a:pPr indent="0" lvl="0" marL="0" rtl="0" algn="l">
              <a:lnSpc>
                <a:spcPct val="100000"/>
              </a:lnSpc>
              <a:spcBef>
                <a:spcPts val="1200"/>
              </a:spcBef>
              <a:spcAft>
                <a:spcPts val="0"/>
              </a:spcAft>
              <a:buNone/>
            </a:pPr>
            <a:r>
              <a:t/>
            </a:r>
            <a:endParaRPr sz="1400"/>
          </a:p>
          <a:p>
            <a:pPr indent="0" lvl="0" marL="0" rtl="0" algn="l">
              <a:spcBef>
                <a:spcPts val="1200"/>
              </a:spcBef>
              <a:spcAft>
                <a:spcPts val="1200"/>
              </a:spcAft>
              <a:buNone/>
            </a:pPr>
            <a:r>
              <a:t/>
            </a:r>
            <a:endParaRPr sz="1100">
              <a:solidFill>
                <a:srgbClr val="CC7832"/>
              </a:solidFill>
              <a:highlight>
                <a:srgbClr val="2B2B2B"/>
              </a:highlight>
              <a:latin typeface="Courier New"/>
              <a:ea typeface="Courier New"/>
              <a:cs typeface="Courier New"/>
              <a:sym typeface="Courier New"/>
            </a:endParaRPr>
          </a:p>
        </p:txBody>
      </p:sp>
      <p:sp>
        <p:nvSpPr>
          <p:cNvPr id="600" name="Google Shape;600;p98"/>
          <p:cNvSpPr txBox="1"/>
          <p:nvPr>
            <p:ph idx="4294967295" type="body"/>
          </p:nvPr>
        </p:nvSpPr>
        <p:spPr>
          <a:xfrm>
            <a:off x="311700" y="4114800"/>
            <a:ext cx="8520600" cy="759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s" sz="1000"/>
              <a:t>Cada bucle tiene unas particularidades, siendo importante utilizar el que más se adecua a nuestras necesidades</a:t>
            </a:r>
            <a:endParaRPr sz="1000"/>
          </a:p>
        </p:txBody>
      </p:sp>
      <p:pic>
        <p:nvPicPr>
          <p:cNvPr id="601" name="Google Shape;601;p98"/>
          <p:cNvPicPr preferRelativeResize="0"/>
          <p:nvPr/>
        </p:nvPicPr>
        <p:blipFill>
          <a:blip r:embed="rId4">
            <a:alphaModFix/>
          </a:blip>
          <a:stretch>
            <a:fillRect/>
          </a:stretch>
        </p:blipFill>
        <p:spPr>
          <a:xfrm>
            <a:off x="3234163" y="1589775"/>
            <a:ext cx="2675674" cy="2675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9"/>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Bucles Básicos: Repeat Personalizado</a:t>
            </a:r>
            <a:endParaRPr/>
          </a:p>
        </p:txBody>
      </p:sp>
      <p:sp>
        <p:nvSpPr>
          <p:cNvPr id="607" name="Google Shape;607;p99"/>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Creando un bucle personalizando a “it”</a:t>
            </a:r>
            <a:endParaRPr sz="14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1200"/>
              </a:spcBef>
              <a:spcAft>
                <a:spcPts val="0"/>
              </a:spcAft>
              <a:buClr>
                <a:schemeClr val="dk1"/>
              </a:buClr>
              <a:buSzPts val="1100"/>
              <a:buFont typeface="Arial"/>
              <a:buNone/>
            </a:pPr>
            <a:r>
              <a:rPr i="1" lang="es" sz="1200">
                <a:solidFill>
                  <a:srgbClr val="38B784"/>
                </a:solidFill>
                <a:highlight>
                  <a:srgbClr val="2B2B2B"/>
                </a:highlight>
                <a:latin typeface="Courier New"/>
                <a:ea typeface="Courier New"/>
                <a:cs typeface="Courier New"/>
                <a:sym typeface="Courier New"/>
              </a:rPr>
              <a:t>repeat</a:t>
            </a:r>
            <a:r>
              <a:rPr lang="es" sz="1200">
                <a:solidFill>
                  <a:srgbClr val="A9B7C6"/>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repetitions</a:t>
            </a:r>
            <a:r>
              <a:rPr lang="es" sz="1200">
                <a:solidFill>
                  <a:srgbClr val="A9B7C6"/>
                </a:solidFill>
                <a:highlight>
                  <a:srgbClr val="2B2B2B"/>
                </a:highlight>
                <a:latin typeface="Courier New"/>
                <a:ea typeface="Courier New"/>
                <a:cs typeface="Courier New"/>
                <a:sym typeface="Courier New"/>
              </a:rPr>
              <a:t>)</a:t>
            </a:r>
            <a:r>
              <a:rPr b="1" lang="es" sz="1200">
                <a:solidFill>
                  <a:srgbClr val="A9B7C6"/>
                </a:solidFill>
                <a:highlight>
                  <a:srgbClr val="2B2B2B"/>
                </a:highlight>
                <a:latin typeface="Courier New"/>
                <a:ea typeface="Courier New"/>
                <a:cs typeface="Courier New"/>
                <a:sym typeface="Courier New"/>
              </a:rPr>
              <a:t>{ </a:t>
            </a:r>
            <a:r>
              <a:rPr lang="es" sz="1200">
                <a:solidFill>
                  <a:srgbClr val="5975C6"/>
                </a:solidFill>
                <a:highlight>
                  <a:srgbClr val="2B2B2B"/>
                </a:highlight>
                <a:latin typeface="Courier New"/>
                <a:ea typeface="Courier New"/>
                <a:cs typeface="Courier New"/>
                <a:sym typeface="Courier New"/>
              </a:rPr>
              <a:t>position </a:t>
            </a:r>
            <a:r>
              <a:rPr b="1" lang="es" sz="1200">
                <a:solidFill>
                  <a:srgbClr val="A9B7C6"/>
                </a:solidFill>
                <a:highlight>
                  <a:srgbClr val="2B2B2B"/>
                </a:highlight>
                <a:latin typeface="Courier New"/>
                <a:ea typeface="Courier New"/>
                <a:cs typeface="Courier New"/>
                <a:sym typeface="Courier New"/>
              </a:rPr>
              <a:t>-&gt;</a:t>
            </a:r>
            <a:endParaRPr b="1"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1200"/>
              </a:spcBef>
              <a:spcAft>
                <a:spcPts val="0"/>
              </a:spcAft>
              <a:buClr>
                <a:schemeClr val="dk1"/>
              </a:buClr>
              <a:buSzPts val="1100"/>
              <a:buFont typeface="Arial"/>
              <a:buNone/>
            </a:pPr>
            <a:r>
              <a:rPr b="1"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"Estoy repitiendo esto por </a:t>
            </a:r>
            <a:r>
              <a:rPr lang="es" sz="1200">
                <a:solidFill>
                  <a:srgbClr val="CC7832"/>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position</a:t>
            </a:r>
            <a:r>
              <a:rPr lang="es" sz="1200">
                <a:solidFill>
                  <a:srgbClr val="6A8759"/>
                </a:solidFill>
                <a:highlight>
                  <a:srgbClr val="2B2B2B"/>
                </a:highlight>
                <a:latin typeface="Courier New"/>
                <a:ea typeface="Courier New"/>
                <a:cs typeface="Courier New"/>
                <a:sym typeface="Courier New"/>
              </a:rPr>
              <a:t> vez de un total de </a:t>
            </a:r>
            <a:r>
              <a:rPr lang="es" sz="1200">
                <a:solidFill>
                  <a:srgbClr val="CC7832"/>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repetitions</a:t>
            </a:r>
            <a:r>
              <a:rPr lang="es" sz="1200">
                <a:solidFill>
                  <a:srgbClr val="6A8759"/>
                </a:solidFill>
                <a:highlight>
                  <a:srgbClr val="2B2B2B"/>
                </a:highlight>
                <a:latin typeface="Courier New"/>
                <a:ea typeface="Courier New"/>
                <a:cs typeface="Courier New"/>
                <a:sym typeface="Courier New"/>
              </a:rPr>
              <a:t>"</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lnSpc>
                <a:spcPct val="100000"/>
              </a:lnSpc>
              <a:spcBef>
                <a:spcPts val="1200"/>
              </a:spcBef>
              <a:spcAft>
                <a:spcPts val="0"/>
              </a:spcAft>
              <a:buClr>
                <a:schemeClr val="dk1"/>
              </a:buClr>
              <a:buSzPts val="1100"/>
              <a:buFont typeface="Arial"/>
              <a:buNone/>
            </a:pPr>
            <a:r>
              <a:rPr b="1" lang="es" sz="1200">
                <a:solidFill>
                  <a:srgbClr val="A9B7C6"/>
                </a:solidFill>
                <a:highlight>
                  <a:srgbClr val="2B2B2B"/>
                </a:highlight>
                <a:latin typeface="Courier New"/>
                <a:ea typeface="Courier New"/>
                <a:cs typeface="Courier New"/>
                <a:sym typeface="Courier New"/>
              </a:rPr>
              <a:t>}</a:t>
            </a:r>
            <a:endParaRPr b="1"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400"/>
              <a:t>¿Dónde está “it”?</a:t>
            </a:r>
            <a:endParaRPr sz="1400"/>
          </a:p>
          <a:p>
            <a:pPr indent="0" lvl="0" marL="0" rtl="0" algn="l">
              <a:spcBef>
                <a:spcPts val="1200"/>
              </a:spcBef>
              <a:spcAft>
                <a:spcPts val="1200"/>
              </a:spcAft>
              <a:buNone/>
            </a:pPr>
            <a:r>
              <a:rPr lang="es" sz="1400"/>
              <a:t>Dentro del contexto del repeat “it” ahora no existe porque hemos creado una variable llamada “position”.</a:t>
            </a:r>
            <a:r>
              <a:rPr lang="es"/>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0"/>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Bucles Básicos: Repeat</a:t>
            </a:r>
            <a:endParaRPr/>
          </a:p>
        </p:txBody>
      </p:sp>
      <p:sp>
        <p:nvSpPr>
          <p:cNvPr id="613" name="Google Shape;613;p100"/>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Creando un bucle</a:t>
            </a:r>
            <a:endParaRPr sz="1400">
              <a:solidFill>
                <a:srgbClr val="CC7832"/>
              </a:solidFill>
              <a:highlight>
                <a:srgbClr val="2B2B2B"/>
              </a:highlight>
              <a:latin typeface="Courier New"/>
              <a:ea typeface="Courier New"/>
              <a:cs typeface="Courier New"/>
              <a:sym typeface="Courier New"/>
            </a:endParaRPr>
          </a:p>
          <a:p>
            <a:pPr indent="0" lvl="0" marL="0" rtl="0" algn="l">
              <a:lnSpc>
                <a:spcPct val="100000"/>
              </a:lnSpc>
              <a:spcBef>
                <a:spcPts val="1200"/>
              </a:spcBef>
              <a:spcAft>
                <a:spcPts val="0"/>
              </a:spcAft>
              <a:buNone/>
            </a:pPr>
            <a:r>
              <a:rPr lang="es" sz="1200">
                <a:solidFill>
                  <a:srgbClr val="808080"/>
                </a:solidFill>
                <a:highlight>
                  <a:srgbClr val="2B2B2B"/>
                </a:highlight>
                <a:latin typeface="Courier New"/>
                <a:ea typeface="Courier New"/>
                <a:cs typeface="Courier New"/>
                <a:sym typeface="Courier New"/>
              </a:rPr>
              <a:t>// Sería equivalente a for (int i := 0; i &lt; repetitions; i++)</a:t>
            </a:r>
            <a:br>
              <a:rPr lang="es" sz="1200">
                <a:solidFill>
                  <a:srgbClr val="808080"/>
                </a:solidFill>
                <a:highlight>
                  <a:srgbClr val="2B2B2B"/>
                </a:highlight>
                <a:latin typeface="Courier New"/>
                <a:ea typeface="Courier New"/>
                <a:cs typeface="Courier New"/>
                <a:sym typeface="Courier New"/>
              </a:rPr>
            </a:br>
            <a:r>
              <a:rPr i="1" lang="es" sz="1200">
                <a:solidFill>
                  <a:srgbClr val="38B784"/>
                </a:solidFill>
                <a:highlight>
                  <a:srgbClr val="2B2B2B"/>
                </a:highlight>
                <a:latin typeface="Courier New"/>
                <a:ea typeface="Courier New"/>
                <a:cs typeface="Courier New"/>
                <a:sym typeface="Courier New"/>
              </a:rPr>
              <a:t>repeat</a:t>
            </a:r>
            <a:r>
              <a:rPr lang="es" sz="1200">
                <a:solidFill>
                  <a:srgbClr val="A9B7C6"/>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repetitions</a:t>
            </a:r>
            <a:r>
              <a:rPr lang="es" sz="1200">
                <a:solidFill>
                  <a:srgbClr val="A9B7C6"/>
                </a:solidFill>
                <a:highlight>
                  <a:srgbClr val="2B2B2B"/>
                </a:highlight>
                <a:latin typeface="Courier New"/>
                <a:ea typeface="Courier New"/>
                <a:cs typeface="Courier New"/>
                <a:sym typeface="Courier New"/>
              </a:rPr>
              <a:t>)</a:t>
            </a:r>
            <a:r>
              <a:rPr b="1" lang="es" sz="1200">
                <a:solidFill>
                  <a:srgbClr val="A9B7C6"/>
                </a:solidFill>
                <a:highlight>
                  <a:srgbClr val="2B2B2B"/>
                </a:highlight>
                <a:latin typeface="Courier New"/>
                <a:ea typeface="Courier New"/>
                <a:cs typeface="Courier New"/>
                <a:sym typeface="Courier New"/>
              </a:rPr>
              <a:t>{</a:t>
            </a:r>
            <a:br>
              <a:rPr b="1" lang="es" sz="1200">
                <a:solidFill>
                  <a:srgbClr val="A9B7C6"/>
                </a:solidFill>
                <a:highlight>
                  <a:srgbClr val="2B2B2B"/>
                </a:highlight>
                <a:latin typeface="Courier New"/>
                <a:ea typeface="Courier New"/>
                <a:cs typeface="Courier New"/>
                <a:sym typeface="Courier New"/>
              </a:rPr>
            </a:br>
            <a:r>
              <a:rPr b="1"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"Estoy repitiendo esto por </a:t>
            </a:r>
            <a:r>
              <a:rPr lang="es" sz="1200">
                <a:solidFill>
                  <a:srgbClr val="CC7832"/>
                </a:solidFill>
                <a:highlight>
                  <a:srgbClr val="2B2B2B"/>
                </a:highlight>
                <a:latin typeface="Courier New"/>
                <a:ea typeface="Courier New"/>
                <a:cs typeface="Courier New"/>
                <a:sym typeface="Courier New"/>
              </a:rPr>
              <a:t>$</a:t>
            </a:r>
            <a:r>
              <a:rPr b="1" lang="es" sz="1200">
                <a:solidFill>
                  <a:srgbClr val="A9B7C6"/>
                </a:solidFill>
                <a:highlight>
                  <a:srgbClr val="2B2B2B"/>
                </a:highlight>
                <a:latin typeface="Courier New"/>
                <a:ea typeface="Courier New"/>
                <a:cs typeface="Courier New"/>
                <a:sym typeface="Courier New"/>
              </a:rPr>
              <a:t>it</a:t>
            </a:r>
            <a:r>
              <a:rPr lang="es" sz="1200">
                <a:solidFill>
                  <a:srgbClr val="6A8759"/>
                </a:solidFill>
                <a:highlight>
                  <a:srgbClr val="2B2B2B"/>
                </a:highlight>
                <a:latin typeface="Courier New"/>
                <a:ea typeface="Courier New"/>
                <a:cs typeface="Courier New"/>
                <a:sym typeface="Courier New"/>
              </a:rPr>
              <a:t> vez de un total de </a:t>
            </a:r>
            <a:r>
              <a:rPr lang="es" sz="1200">
                <a:solidFill>
                  <a:srgbClr val="CC7832"/>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repetitions</a:t>
            </a:r>
            <a:r>
              <a:rPr lang="es" sz="1200">
                <a:solidFill>
                  <a:srgbClr val="6A8759"/>
                </a:solidFill>
                <a:highlight>
                  <a:srgbClr val="2B2B2B"/>
                </a:highlight>
                <a:latin typeface="Courier New"/>
                <a:ea typeface="Courier New"/>
                <a:cs typeface="Courier New"/>
                <a:sym typeface="Courier New"/>
              </a:rPr>
              <a:t>"</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b="1" lang="es" sz="1200">
                <a:solidFill>
                  <a:srgbClr val="A9B7C6"/>
                </a:solidFill>
                <a:highlight>
                  <a:srgbClr val="2B2B2B"/>
                </a:highlight>
                <a:latin typeface="Courier New"/>
                <a:ea typeface="Courier New"/>
                <a:cs typeface="Courier New"/>
                <a:sym typeface="Courier New"/>
              </a:rPr>
              <a:t>}</a:t>
            </a:r>
            <a:endParaRPr b="1"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b="1" lang="es" sz="1400"/>
              <a:t>¿Que es “it”?</a:t>
            </a:r>
            <a:endParaRPr b="1" sz="1400"/>
          </a:p>
          <a:p>
            <a:pPr indent="0" lvl="0" marL="0" rtl="0" algn="l">
              <a:spcBef>
                <a:spcPts val="1200"/>
              </a:spcBef>
              <a:spcAft>
                <a:spcPts val="0"/>
              </a:spcAft>
              <a:buNone/>
            </a:pPr>
            <a:r>
              <a:rPr lang="es" sz="1400"/>
              <a:t>Dentro del contexto del repeat, delimitado por las {}, it es el contador. </a:t>
            </a:r>
            <a:endParaRPr sz="1400"/>
          </a:p>
          <a:p>
            <a:pPr indent="0" lvl="0" marL="0" rtl="0" algn="l">
              <a:spcBef>
                <a:spcPts val="1200"/>
              </a:spcBef>
              <a:spcAft>
                <a:spcPts val="1200"/>
              </a:spcAft>
              <a:buNone/>
            </a:pPr>
            <a:r>
              <a:rPr lang="es" sz="1400"/>
              <a:t>Es el equivalente a “i” en el for de Java. </a:t>
            </a:r>
            <a:endParaRPr sz="1400"/>
          </a:p>
        </p:txBody>
      </p:sp>
      <p:pic>
        <p:nvPicPr>
          <p:cNvPr id="614" name="Google Shape;614;p100"/>
          <p:cNvPicPr preferRelativeResize="0"/>
          <p:nvPr/>
        </p:nvPicPr>
        <p:blipFill>
          <a:blip r:embed="rId3">
            <a:alphaModFix/>
          </a:blip>
          <a:stretch>
            <a:fillRect/>
          </a:stretch>
        </p:blipFill>
        <p:spPr>
          <a:xfrm>
            <a:off x="6177150" y="2737625"/>
            <a:ext cx="745475" cy="7454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1"/>
          <p:cNvSpPr txBox="1"/>
          <p:nvPr>
            <p:ph idx="1" type="body"/>
          </p:nvPr>
        </p:nvSpPr>
        <p:spPr>
          <a:xfrm>
            <a:off x="464100" y="1056150"/>
            <a:ext cx="8298300" cy="293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s" sz="1500"/>
              <a:t>Utilizando Repeat: </a:t>
            </a:r>
            <a:endParaRPr b="1" sz="1500"/>
          </a:p>
          <a:p>
            <a:pPr indent="0" lvl="0" marL="0" rtl="0" algn="l">
              <a:spcBef>
                <a:spcPts val="1200"/>
              </a:spcBef>
              <a:spcAft>
                <a:spcPts val="0"/>
              </a:spcAft>
              <a:buNone/>
            </a:pPr>
            <a:r>
              <a:rPr b="1" lang="es" sz="1500"/>
              <a:t>Dibuja una torre</a:t>
            </a:r>
            <a:br>
              <a:rPr lang="es" sz="1500"/>
            </a:br>
            <a:r>
              <a:rPr lang="es" sz="1500"/>
              <a:t>Utilizando únicamente lo visto hasta ahora, realiza un programa en Kotlin que pinte una torre de “n” pisos y “m” ventanas. </a:t>
            </a:r>
            <a:endParaRPr sz="1500"/>
          </a:p>
          <a:p>
            <a:pPr indent="0" lvl="0" marL="0" rtl="0" algn="l">
              <a:spcBef>
                <a:spcPts val="1200"/>
              </a:spcBef>
              <a:spcAft>
                <a:spcPts val="0"/>
              </a:spcAft>
              <a:buNone/>
            </a:pPr>
            <a:r>
              <a:rPr lang="es" sz="1500"/>
              <a:t>El ejemplo se compone de 10 pisos y 4 ventanas.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s" sz="1200"/>
              <a:t>Consejo</a:t>
            </a:r>
            <a:r>
              <a:rPr lang="es" sz="1200"/>
              <a:t>: El tejado, la línea “_____” puedes sacarlo del bucle principal.</a:t>
            </a:r>
            <a:endParaRPr sz="1200"/>
          </a:p>
        </p:txBody>
      </p:sp>
      <p:sp>
        <p:nvSpPr>
          <p:cNvPr id="620" name="Google Shape;620;p101"/>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https://github.com/carlosbellmont/DiabujaCuadrado</a:t>
            </a:r>
            <a:endParaRPr sz="1100"/>
          </a:p>
        </p:txBody>
      </p:sp>
      <p:pic>
        <p:nvPicPr>
          <p:cNvPr id="621" name="Google Shape;621;p101"/>
          <p:cNvPicPr preferRelativeResize="0"/>
          <p:nvPr/>
        </p:nvPicPr>
        <p:blipFill>
          <a:blip r:embed="rId4">
            <a:alphaModFix/>
          </a:blip>
          <a:stretch>
            <a:fillRect/>
          </a:stretch>
        </p:blipFill>
        <p:spPr>
          <a:xfrm>
            <a:off x="5981270" y="2229325"/>
            <a:ext cx="1172150" cy="20902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2"/>
          <p:cNvSpPr txBox="1"/>
          <p:nvPr>
            <p:ph idx="1" type="body"/>
          </p:nvPr>
        </p:nvSpPr>
        <p:spPr>
          <a:xfrm>
            <a:off x="464100" y="1056150"/>
            <a:ext cx="8298300" cy="293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s" sz="1500"/>
              <a:t>Utilizando Repeat: </a:t>
            </a:r>
            <a:endParaRPr b="1" sz="1500"/>
          </a:p>
          <a:p>
            <a:pPr indent="0" lvl="0" marL="0" rtl="0" algn="l">
              <a:spcBef>
                <a:spcPts val="1200"/>
              </a:spcBef>
              <a:spcAft>
                <a:spcPts val="0"/>
              </a:spcAft>
              <a:buNone/>
            </a:pPr>
            <a:r>
              <a:rPr b="1" lang="es" sz="1500"/>
              <a:t>Dibuja una pirámide</a:t>
            </a:r>
            <a:br>
              <a:rPr lang="es" sz="1500"/>
            </a:br>
            <a:r>
              <a:rPr lang="es" sz="1500"/>
              <a:t>Utilizando únicamente lo visto hasta ahora, realiza un programa en Kotlin que pinte una pirámide por pantalla semejante a esta:</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s" sz="1200"/>
              <a:t>Consejo</a:t>
            </a:r>
            <a:r>
              <a:rPr lang="es" sz="1200"/>
              <a:t>: Las pirámides son simétricas respecto a su vertical, eso puede facilitarte el trabajo.</a:t>
            </a:r>
            <a:endParaRPr sz="1200"/>
          </a:p>
        </p:txBody>
      </p:sp>
      <p:pic>
        <p:nvPicPr>
          <p:cNvPr id="627" name="Google Shape;627;p102"/>
          <p:cNvPicPr preferRelativeResize="0"/>
          <p:nvPr/>
        </p:nvPicPr>
        <p:blipFill>
          <a:blip r:embed="rId3">
            <a:alphaModFix/>
          </a:blip>
          <a:stretch>
            <a:fillRect/>
          </a:stretch>
        </p:blipFill>
        <p:spPr>
          <a:xfrm>
            <a:off x="4076754" y="2017525"/>
            <a:ext cx="1469325" cy="1544850"/>
          </a:xfrm>
          <a:prstGeom prst="rect">
            <a:avLst/>
          </a:prstGeom>
          <a:noFill/>
          <a:ln>
            <a:noFill/>
          </a:ln>
        </p:spPr>
      </p:pic>
      <p:sp>
        <p:nvSpPr>
          <p:cNvPr id="628" name="Google Shape;628;p102"/>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4">
                  <a:extLst>
                    <a:ext uri="{A12FA001-AC4F-418D-AE19-62706E023703}">
                      <ahyp:hlinkClr val="tx"/>
                    </a:ext>
                  </a:extLst>
                </a:hlinkClick>
              </a:rPr>
              <a:t>https://github.com/carlosbellmont/ejercicio_basico_1_kotlin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3"/>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Bucles</a:t>
            </a:r>
            <a:endParaRPr/>
          </a:p>
        </p:txBody>
      </p:sp>
      <p:sp>
        <p:nvSpPr>
          <p:cNvPr id="634" name="Google Shape;634;p103"/>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Además del </a:t>
            </a:r>
            <a:r>
              <a:rPr lang="es" sz="1200">
                <a:solidFill>
                  <a:srgbClr val="CC7832"/>
                </a:solidFill>
                <a:highlight>
                  <a:srgbClr val="2B2B2B"/>
                </a:highlight>
                <a:latin typeface="Courier New"/>
                <a:ea typeface="Courier New"/>
                <a:cs typeface="Courier New"/>
                <a:sym typeface="Courier New"/>
              </a:rPr>
              <a:t>repeat</a:t>
            </a:r>
            <a:r>
              <a:rPr lang="es" sz="1400"/>
              <a:t>, existen diferentes tipos de bucles como:</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200">
                <a:solidFill>
                  <a:srgbClr val="CC7832"/>
                </a:solidFill>
                <a:highlight>
                  <a:schemeClr val="dk2"/>
                </a:highlight>
                <a:latin typeface="Courier New"/>
                <a:ea typeface="Courier New"/>
                <a:cs typeface="Courier New"/>
                <a:sym typeface="Courier New"/>
              </a:rPr>
              <a:t>while </a:t>
            </a:r>
            <a:r>
              <a:rPr lang="es" sz="1200">
                <a:solidFill>
                  <a:srgbClr val="A9B7C6"/>
                </a:solidFill>
                <a:highlight>
                  <a:schemeClr val="dk2"/>
                </a:highlight>
                <a:latin typeface="Courier New"/>
                <a:ea typeface="Courier New"/>
                <a:cs typeface="Courier New"/>
                <a:sym typeface="Courier New"/>
              </a:rPr>
              <a:t>(</a:t>
            </a:r>
            <a:r>
              <a:rPr lang="es" sz="1200">
                <a:solidFill>
                  <a:srgbClr val="1C8C92"/>
                </a:solidFill>
                <a:highlight>
                  <a:schemeClr val="dk2"/>
                </a:highlight>
                <a:latin typeface="Courier New"/>
                <a:ea typeface="Courier New"/>
                <a:cs typeface="Courier New"/>
                <a:sym typeface="Courier New"/>
              </a:rPr>
              <a:t>result </a:t>
            </a:r>
            <a:r>
              <a:rPr lang="es" sz="1200">
                <a:solidFill>
                  <a:srgbClr val="A9B7C6"/>
                </a:solidFill>
                <a:highlight>
                  <a:schemeClr val="dk2"/>
                </a:highlight>
                <a:latin typeface="Courier New"/>
                <a:ea typeface="Courier New"/>
                <a:cs typeface="Courier New"/>
                <a:sym typeface="Courier New"/>
              </a:rPr>
              <a:t>== </a:t>
            </a:r>
            <a:r>
              <a:rPr lang="es" sz="1200">
                <a:solidFill>
                  <a:srgbClr val="CC7832"/>
                </a:solidFill>
                <a:highlight>
                  <a:schemeClr val="dk2"/>
                </a:highlight>
                <a:latin typeface="Courier New"/>
                <a:ea typeface="Courier New"/>
                <a:cs typeface="Courier New"/>
                <a:sym typeface="Courier New"/>
              </a:rPr>
              <a:t>null</a:t>
            </a:r>
            <a:r>
              <a:rPr lang="es" sz="1200">
                <a:solidFill>
                  <a:srgbClr val="A9B7C6"/>
                </a:solidFill>
                <a:highlight>
                  <a:schemeClr val="dk2"/>
                </a:highlight>
                <a:latin typeface="Courier New"/>
                <a:ea typeface="Courier New"/>
                <a:cs typeface="Courier New"/>
                <a:sym typeface="Courier New"/>
              </a:rPr>
              <a:t>){</a:t>
            </a:r>
            <a:endParaRPr sz="1200">
              <a:solidFill>
                <a:srgbClr val="A9B7C6"/>
              </a:solidFill>
              <a:highlight>
                <a:schemeClr val="dk2"/>
              </a:highlight>
              <a:latin typeface="Courier New"/>
              <a:ea typeface="Courier New"/>
              <a:cs typeface="Courier New"/>
              <a:sym typeface="Courier New"/>
            </a:endParaRPr>
          </a:p>
          <a:p>
            <a:pPr indent="0" lvl="0" marL="0" rtl="0" algn="l">
              <a:spcBef>
                <a:spcPts val="1200"/>
              </a:spcBef>
              <a:spcAft>
                <a:spcPts val="0"/>
              </a:spcAft>
              <a:buNone/>
            </a:pPr>
            <a:r>
              <a:rPr lang="es" sz="1200">
                <a:solidFill>
                  <a:srgbClr val="A9B7C6"/>
                </a:solidFill>
                <a:highlight>
                  <a:schemeClr val="dk2"/>
                </a:highlight>
                <a:latin typeface="Courier New"/>
                <a:ea typeface="Courier New"/>
                <a:cs typeface="Courier New"/>
                <a:sym typeface="Courier New"/>
              </a:rPr>
              <a:t>}</a:t>
            </a:r>
            <a:endParaRPr sz="1200">
              <a:solidFill>
                <a:srgbClr val="A9B7C6"/>
              </a:solidFill>
              <a:highlight>
                <a:schemeClr val="dk2"/>
              </a:highlight>
              <a:latin typeface="Courier New"/>
              <a:ea typeface="Courier New"/>
              <a:cs typeface="Courier New"/>
              <a:sym typeface="Courier New"/>
            </a:endParaRPr>
          </a:p>
          <a:p>
            <a:pPr indent="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do </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200">
                <a:solidFill>
                  <a:srgbClr val="A9B7C6"/>
                </a:solidFill>
                <a:highlight>
                  <a:srgbClr val="2B2B2B"/>
                </a:highlight>
                <a:latin typeface="Courier New"/>
                <a:ea typeface="Courier New"/>
                <a:cs typeface="Courier New"/>
                <a:sym typeface="Courier New"/>
              </a:rPr>
              <a:t>} </a:t>
            </a:r>
            <a:r>
              <a:rPr lang="es" sz="1200">
                <a:solidFill>
                  <a:srgbClr val="CC7832"/>
                </a:solidFill>
                <a:highlight>
                  <a:srgbClr val="2B2B2B"/>
                </a:highlight>
                <a:latin typeface="Courier New"/>
                <a:ea typeface="Courier New"/>
                <a:cs typeface="Courier New"/>
                <a:sym typeface="Courier New"/>
              </a:rPr>
              <a:t>while </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result </a:t>
            </a:r>
            <a:r>
              <a:rPr lang="es" sz="1200">
                <a:solidFill>
                  <a:srgbClr val="A9B7C6"/>
                </a:solidFill>
                <a:highlight>
                  <a:srgbClr val="2B2B2B"/>
                </a:highlight>
                <a:latin typeface="Courier New"/>
                <a:ea typeface="Courier New"/>
                <a:cs typeface="Courier New"/>
                <a:sym typeface="Courier New"/>
              </a:rPr>
              <a:t>== </a:t>
            </a:r>
            <a:r>
              <a:rPr lang="es" sz="1200">
                <a:solidFill>
                  <a:srgbClr val="CC7832"/>
                </a:solidFill>
                <a:highlight>
                  <a:srgbClr val="2B2B2B"/>
                </a:highlight>
                <a:latin typeface="Courier New"/>
                <a:ea typeface="Courier New"/>
                <a:cs typeface="Courier New"/>
                <a:sym typeface="Courier New"/>
              </a:rPr>
              <a:t>null</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400"/>
              <a:t>y</a:t>
            </a:r>
            <a:endParaRPr sz="1400"/>
          </a:p>
          <a:p>
            <a:pPr indent="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for </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i </a:t>
            </a:r>
            <a:r>
              <a:rPr lang="es" sz="1200">
                <a:solidFill>
                  <a:srgbClr val="CC7832"/>
                </a:solidFill>
                <a:highlight>
                  <a:srgbClr val="2B2B2B"/>
                </a:highlight>
                <a:latin typeface="Courier New"/>
                <a:ea typeface="Courier New"/>
                <a:cs typeface="Courier New"/>
                <a:sym typeface="Courier New"/>
              </a:rPr>
              <a:t>in </a:t>
            </a:r>
            <a:r>
              <a:rPr lang="es" sz="1200">
                <a:solidFill>
                  <a:srgbClr val="6897BB"/>
                </a:solidFill>
                <a:highlight>
                  <a:srgbClr val="2B2B2B"/>
                </a:highlight>
                <a:latin typeface="Courier New"/>
                <a:ea typeface="Courier New"/>
                <a:cs typeface="Courier New"/>
                <a:sym typeface="Courier New"/>
              </a:rPr>
              <a:t>1</a:t>
            </a:r>
            <a:r>
              <a:rPr lang="es" sz="1200">
                <a:solidFill>
                  <a:srgbClr val="A9B7C6"/>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99</a:t>
            </a:r>
            <a:r>
              <a:rPr lang="es" sz="1200">
                <a:solidFill>
                  <a:srgbClr val="A9B7C6"/>
                </a:solidFill>
                <a:highlight>
                  <a:srgbClr val="2B2B2B"/>
                </a:highlight>
                <a:latin typeface="Courier New"/>
                <a:ea typeface="Courier New"/>
                <a:cs typeface="Courier New"/>
                <a:sym typeface="Courier New"/>
              </a:rPr>
              <a:t>){  </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sz="1400"/>
          </a:p>
        </p:txBody>
      </p:sp>
      <p:sp>
        <p:nvSpPr>
          <p:cNvPr id="635" name="Google Shape;635;p103"/>
          <p:cNvSpPr/>
          <p:nvPr/>
        </p:nvSpPr>
        <p:spPr>
          <a:xfrm>
            <a:off x="382850" y="1631275"/>
            <a:ext cx="8172900" cy="607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accent2"/>
                </a:solidFill>
              </a:rPr>
              <a:t>Solo se ejecuta si la condición se cumple.</a:t>
            </a:r>
            <a:endParaRPr>
              <a:solidFill>
                <a:schemeClr val="accent2"/>
              </a:solidFill>
            </a:endParaRPr>
          </a:p>
        </p:txBody>
      </p:sp>
      <p:sp>
        <p:nvSpPr>
          <p:cNvPr id="636" name="Google Shape;636;p103"/>
          <p:cNvSpPr/>
          <p:nvPr/>
        </p:nvSpPr>
        <p:spPr>
          <a:xfrm>
            <a:off x="382850" y="2349625"/>
            <a:ext cx="8172900" cy="607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accent2"/>
                </a:solidFill>
              </a:rPr>
              <a:t>S</a:t>
            </a:r>
            <a:r>
              <a:rPr lang="es">
                <a:solidFill>
                  <a:schemeClr val="accent2"/>
                </a:solidFill>
              </a:rPr>
              <a:t>e ejecuta al menos una vez.</a:t>
            </a:r>
            <a:endParaRPr>
              <a:solidFill>
                <a:schemeClr val="accent2"/>
              </a:solidFill>
            </a:endParaRPr>
          </a:p>
        </p:txBody>
      </p:sp>
      <p:sp>
        <p:nvSpPr>
          <p:cNvPr id="637" name="Google Shape;637;p103"/>
          <p:cNvSpPr/>
          <p:nvPr/>
        </p:nvSpPr>
        <p:spPr>
          <a:xfrm>
            <a:off x="382850" y="3467450"/>
            <a:ext cx="8172900" cy="607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accent2"/>
                </a:solidFill>
              </a:rPr>
              <a:t>Se ejecuta las veces que indique el rango.</a:t>
            </a:r>
            <a:endParaRPr>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4"/>
          <p:cNvSpPr txBox="1"/>
          <p:nvPr>
            <p:ph idx="1" type="body"/>
          </p:nvPr>
        </p:nvSpPr>
        <p:spPr>
          <a:xfrm>
            <a:off x="464100" y="1056150"/>
            <a:ext cx="8298300" cy="29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Utilizando otros bucles:</a:t>
            </a:r>
            <a:endParaRPr b="1"/>
          </a:p>
          <a:p>
            <a:pPr indent="0" lvl="0" marL="0" rtl="0" algn="l">
              <a:spcBef>
                <a:spcPts val="1200"/>
              </a:spcBef>
              <a:spcAft>
                <a:spcPts val="0"/>
              </a:spcAft>
              <a:buNone/>
            </a:pPr>
            <a:r>
              <a:rPr b="1" lang="es"/>
              <a:t>Crea un juego de adivinación</a:t>
            </a:r>
            <a:br>
              <a:rPr lang="es"/>
            </a:br>
            <a:r>
              <a:rPr lang="es"/>
              <a:t>Utilizando únicamente lo visto hasta ahora, realiza un programa en Kotlin que permita jugar a adivinar un número. El resultado esperado sería el siguiente: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Para leer por teclado y obtener números aleatorios </a:t>
            </a:r>
            <a:br>
              <a:rPr lang="es"/>
            </a:br>
            <a:r>
              <a:rPr lang="es"/>
              <a:t>puedes utilizar el siguiente </a:t>
            </a:r>
            <a:r>
              <a:rPr lang="es" u="sng">
                <a:solidFill>
                  <a:schemeClr val="hlink"/>
                </a:solidFill>
                <a:hlinkClick r:id="rId3"/>
              </a:rPr>
              <a:t>Código</a:t>
            </a:r>
            <a:r>
              <a:rPr lang="es"/>
              <a:t>.</a:t>
            </a:r>
            <a:endParaRPr/>
          </a:p>
          <a:p>
            <a:pPr indent="0" lvl="0" marL="0" rtl="0" algn="l">
              <a:spcBef>
                <a:spcPts val="1200"/>
              </a:spcBef>
              <a:spcAft>
                <a:spcPts val="1200"/>
              </a:spcAft>
              <a:buNone/>
            </a:pPr>
            <a:r>
              <a:rPr lang="es"/>
              <a:t>Investiga sobre Rangos: </a:t>
            </a:r>
            <a:r>
              <a:rPr lang="es" u="sng">
                <a:solidFill>
                  <a:schemeClr val="hlink"/>
                </a:solidFill>
                <a:hlinkClick r:id="rId4"/>
              </a:rPr>
              <a:t>https://kotlinlang.org/docs/ranges.html</a:t>
            </a:r>
            <a:endParaRPr/>
          </a:p>
        </p:txBody>
      </p:sp>
      <p:pic>
        <p:nvPicPr>
          <p:cNvPr id="643" name="Google Shape;643;p104"/>
          <p:cNvPicPr preferRelativeResize="0"/>
          <p:nvPr/>
        </p:nvPicPr>
        <p:blipFill>
          <a:blip r:embed="rId5">
            <a:alphaModFix/>
          </a:blip>
          <a:stretch>
            <a:fillRect/>
          </a:stretch>
        </p:blipFill>
        <p:spPr>
          <a:xfrm>
            <a:off x="5679225" y="2269437"/>
            <a:ext cx="1838625" cy="1427725"/>
          </a:xfrm>
          <a:prstGeom prst="rect">
            <a:avLst/>
          </a:prstGeom>
          <a:noFill/>
          <a:ln>
            <a:noFill/>
          </a:ln>
        </p:spPr>
      </p:pic>
      <p:sp>
        <p:nvSpPr>
          <p:cNvPr id="644" name="Google Shape;644;p104"/>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6">
                  <a:extLst>
                    <a:ext uri="{A12FA001-AC4F-418D-AE19-62706E023703}">
                      <ahyp:hlinkClr val="tx"/>
                    </a:ext>
                  </a:extLst>
                </a:hlinkClick>
              </a:rPr>
              <a:t>https://github.com/carlosbellmont/ejercicio_basico_2_kotlin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5"/>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Listas y Arrays</a:t>
            </a:r>
            <a:endParaRPr b="1"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Ventajas de Kotlin</a:t>
            </a:r>
            <a:endParaRPr/>
          </a:p>
        </p:txBody>
      </p:sp>
      <p:sp>
        <p:nvSpPr>
          <p:cNvPr id="132" name="Google Shape;132;p25"/>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Sencillez; Más con menos.</a:t>
            </a:r>
            <a:endParaRPr sz="1400"/>
          </a:p>
          <a:p>
            <a:pPr indent="-317500" lvl="0" marL="457200" rtl="0" algn="l">
              <a:spcBef>
                <a:spcPts val="0"/>
              </a:spcBef>
              <a:spcAft>
                <a:spcPts val="0"/>
              </a:spcAft>
              <a:buSzPts val="1400"/>
              <a:buChar char="●"/>
            </a:pPr>
            <a:r>
              <a:rPr lang="es" sz="1400"/>
              <a:t>Autogeneración de código.</a:t>
            </a:r>
            <a:endParaRPr sz="1400"/>
          </a:p>
          <a:p>
            <a:pPr indent="-317500" lvl="0" marL="457200" rtl="0" algn="l">
              <a:spcBef>
                <a:spcPts val="0"/>
              </a:spcBef>
              <a:spcAft>
                <a:spcPts val="0"/>
              </a:spcAft>
              <a:buSzPts val="1400"/>
              <a:buChar char="●"/>
            </a:pPr>
            <a:r>
              <a:rPr lang="es" sz="1400"/>
              <a:t>Seguridad ante nulos.</a:t>
            </a:r>
            <a:endParaRPr sz="1400"/>
          </a:p>
          <a:p>
            <a:pPr indent="-317500" lvl="0" marL="457200" rtl="0" algn="l">
              <a:spcBef>
                <a:spcPts val="0"/>
              </a:spcBef>
              <a:spcAft>
                <a:spcPts val="0"/>
              </a:spcAft>
              <a:buSzPts val="1400"/>
              <a:buChar char="●"/>
            </a:pPr>
            <a:r>
              <a:rPr lang="es" sz="1400"/>
              <a:t>Gestión de colecciones.</a:t>
            </a:r>
            <a:endParaRPr sz="1400"/>
          </a:p>
          <a:p>
            <a:pPr indent="-317500" lvl="0" marL="457200" rtl="0" algn="l">
              <a:spcBef>
                <a:spcPts val="0"/>
              </a:spcBef>
              <a:spcAft>
                <a:spcPts val="0"/>
              </a:spcAft>
              <a:buSzPts val="1400"/>
              <a:buChar char="●"/>
            </a:pPr>
            <a:r>
              <a:rPr lang="es" sz="1400"/>
              <a:t>Corrutinas.</a:t>
            </a:r>
            <a:r>
              <a:rPr lang="es"/>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6"/>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Arrays </a:t>
            </a:r>
            <a:endParaRPr/>
          </a:p>
        </p:txBody>
      </p:sp>
      <p:sp>
        <p:nvSpPr>
          <p:cNvPr id="655" name="Google Shape;655;p106"/>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Los Arrays son colecciones de tamaño fijo de elementos.</a:t>
            </a:r>
            <a:endParaRPr sz="1400"/>
          </a:p>
          <a:p>
            <a:pPr indent="-317500" lvl="0" marL="457200" rtl="0" algn="l">
              <a:spcBef>
                <a:spcPts val="1200"/>
              </a:spcBef>
              <a:spcAft>
                <a:spcPts val="0"/>
              </a:spcAft>
              <a:buSzPts val="1400"/>
              <a:buChar char="●"/>
            </a:pPr>
            <a:r>
              <a:rPr lang="es" sz="1400"/>
              <a:t>Hay </a:t>
            </a:r>
            <a:r>
              <a:rPr lang="es" sz="1400"/>
              <a:t>múltiples</a:t>
            </a:r>
            <a:r>
              <a:rPr lang="es" sz="1400"/>
              <a:t> formas de crear un Array, por ejemplo:</a:t>
            </a:r>
            <a:br>
              <a:rPr lang="es" sz="1400"/>
            </a:b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array </a:t>
            </a: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arrayOf</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"hola"</a:t>
            </a:r>
            <a:r>
              <a:rPr lang="es" sz="1200">
                <a:solidFill>
                  <a:srgbClr val="CC7832"/>
                </a:solidFill>
                <a:highlight>
                  <a:srgbClr val="2B2B2B"/>
                </a:highlight>
                <a:latin typeface="Courier New"/>
                <a:ea typeface="Courier New"/>
                <a:cs typeface="Courier New"/>
                <a:sym typeface="Courier New"/>
              </a:rPr>
              <a:t>, </a:t>
            </a:r>
            <a:r>
              <a:rPr lang="es" sz="1200">
                <a:solidFill>
                  <a:srgbClr val="6A8759"/>
                </a:solidFill>
                <a:highlight>
                  <a:srgbClr val="2B2B2B"/>
                </a:highlight>
                <a:latin typeface="Courier New"/>
                <a:ea typeface="Courier New"/>
                <a:cs typeface="Courier New"/>
                <a:sym typeface="Courier New"/>
              </a:rPr>
              <a:t>"adios"</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endParaRPr sz="1200">
              <a:solidFill>
                <a:srgbClr val="A9B7C6"/>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sz="1400"/>
              <a:t>Teniendo los elementos ya en una lista, se puede pasar a Array así:</a:t>
            </a:r>
            <a:br>
              <a:rPr lang="es" sz="1100">
                <a:solidFill>
                  <a:srgbClr val="1C8C92"/>
                </a:solidFill>
                <a:highlight>
                  <a:srgbClr val="2B2B2B"/>
                </a:highlight>
                <a:latin typeface="Courier New"/>
                <a:ea typeface="Courier New"/>
                <a:cs typeface="Courier New"/>
                <a:sym typeface="Courier New"/>
              </a:rPr>
            </a:b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array </a:t>
            </a:r>
            <a:r>
              <a:rPr lang="es" sz="1200">
                <a:solidFill>
                  <a:srgbClr val="A9B7C6"/>
                </a:solidFill>
                <a:highlight>
                  <a:srgbClr val="2B2B2B"/>
                </a:highlight>
                <a:latin typeface="Courier New"/>
                <a:ea typeface="Courier New"/>
                <a:cs typeface="Courier New"/>
                <a:sym typeface="Courier New"/>
              </a:rPr>
              <a:t>= </a:t>
            </a:r>
            <a:r>
              <a:rPr lang="es" sz="1200">
                <a:solidFill>
                  <a:srgbClr val="1C8C92"/>
                </a:solidFill>
                <a:highlight>
                  <a:srgbClr val="2B2B2B"/>
                </a:highlight>
                <a:latin typeface="Courier New"/>
                <a:ea typeface="Courier New"/>
                <a:cs typeface="Courier New"/>
                <a:sym typeface="Courier New"/>
              </a:rPr>
              <a:t>list</a:t>
            </a:r>
            <a:r>
              <a:rPr lang="es" sz="1200">
                <a:solidFill>
                  <a:srgbClr val="A9B7C6"/>
                </a:solidFill>
                <a:highlight>
                  <a:srgbClr val="2B2B2B"/>
                </a:highlight>
                <a:latin typeface="Courier New"/>
                <a:ea typeface="Courier New"/>
                <a:cs typeface="Courier New"/>
                <a:sym typeface="Courier New"/>
              </a:rPr>
              <a:t>.</a:t>
            </a:r>
            <a:r>
              <a:rPr i="1" lang="es" sz="1200">
                <a:solidFill>
                  <a:srgbClr val="FFC66D"/>
                </a:solidFill>
                <a:highlight>
                  <a:srgbClr val="2B2B2B"/>
                </a:highlight>
                <a:latin typeface="Courier New"/>
                <a:ea typeface="Courier New"/>
                <a:cs typeface="Courier New"/>
                <a:sym typeface="Courier New"/>
              </a:rPr>
              <a:t>toIntArray</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endParaRPr sz="1200">
              <a:solidFill>
                <a:srgbClr val="A9B7C6"/>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sz="1400"/>
              <a:t>Es posible mostrar el contenido del Array simplemente</a:t>
            </a:r>
            <a:br>
              <a:rPr lang="es" sz="1100">
                <a:solidFill>
                  <a:srgbClr val="1C8C92"/>
                </a:solidFill>
                <a:highlight>
                  <a:srgbClr val="2B2B2B"/>
                </a:highlight>
                <a:latin typeface="Courier New"/>
                <a:ea typeface="Courier New"/>
                <a:cs typeface="Courier New"/>
                <a:sym typeface="Courier New"/>
              </a:rPr>
            </a:b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array</a:t>
            </a:r>
            <a:r>
              <a:rPr lang="es" sz="1200">
                <a:solidFill>
                  <a:srgbClr val="A9B7C6"/>
                </a:solidFill>
                <a:highlight>
                  <a:srgbClr val="2B2B2B"/>
                </a:highlight>
                <a:latin typeface="Courier New"/>
                <a:ea typeface="Courier New"/>
                <a:cs typeface="Courier New"/>
                <a:sym typeface="Courier New"/>
              </a:rPr>
              <a:t>.</a:t>
            </a:r>
            <a:r>
              <a:rPr i="1" lang="es" sz="1200">
                <a:solidFill>
                  <a:srgbClr val="FFC66D"/>
                </a:solidFill>
                <a:highlight>
                  <a:srgbClr val="2B2B2B"/>
                </a:highlight>
                <a:latin typeface="Courier New"/>
                <a:ea typeface="Courier New"/>
                <a:cs typeface="Courier New"/>
                <a:sym typeface="Courier New"/>
              </a:rPr>
              <a:t>contentToString</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sz="1400"/>
              <a:t>Es posible acceder a un elemento del Array así. Ejemplo con 1.</a:t>
            </a:r>
            <a:endParaRPr sz="1400"/>
          </a:p>
          <a:p>
            <a:pPr indent="0" lvl="0" marL="457200" rtl="0" algn="l">
              <a:spcBef>
                <a:spcPts val="1200"/>
              </a:spcBef>
              <a:spcAft>
                <a:spcPts val="0"/>
              </a:spcAft>
              <a:buNone/>
            </a:pPr>
            <a:r>
              <a:rPr lang="es" sz="1200">
                <a:solidFill>
                  <a:srgbClr val="CC7832"/>
                </a:solidFill>
                <a:highlight>
                  <a:schemeClr val="dk2"/>
                </a:highlight>
                <a:latin typeface="Courier New"/>
                <a:ea typeface="Courier New"/>
                <a:cs typeface="Courier New"/>
                <a:sym typeface="Courier New"/>
              </a:rPr>
              <a:t>val </a:t>
            </a:r>
            <a:r>
              <a:rPr lang="es" sz="1200">
                <a:solidFill>
                  <a:srgbClr val="1C8C92"/>
                </a:solidFill>
                <a:highlight>
                  <a:schemeClr val="dk2"/>
                </a:highlight>
                <a:latin typeface="Courier New"/>
                <a:ea typeface="Courier New"/>
                <a:cs typeface="Courier New"/>
                <a:sym typeface="Courier New"/>
              </a:rPr>
              <a:t>texto </a:t>
            </a:r>
            <a:r>
              <a:rPr lang="es" sz="1200">
                <a:solidFill>
                  <a:srgbClr val="A9B7C6"/>
                </a:solidFill>
                <a:highlight>
                  <a:schemeClr val="dk2"/>
                </a:highlight>
                <a:latin typeface="Courier New"/>
                <a:ea typeface="Courier New"/>
                <a:cs typeface="Courier New"/>
                <a:sym typeface="Courier New"/>
              </a:rPr>
              <a:t>= </a:t>
            </a:r>
            <a:r>
              <a:rPr lang="es" sz="1200">
                <a:solidFill>
                  <a:srgbClr val="1C8C92"/>
                </a:solidFill>
                <a:highlight>
                  <a:schemeClr val="dk2"/>
                </a:highlight>
                <a:latin typeface="Courier New"/>
                <a:ea typeface="Courier New"/>
                <a:cs typeface="Courier New"/>
                <a:sym typeface="Courier New"/>
              </a:rPr>
              <a:t>array[1]</a:t>
            </a:r>
            <a:endParaRPr sz="1400"/>
          </a:p>
          <a:p>
            <a:pPr indent="0" lvl="0" marL="0" rtl="0" algn="l">
              <a:spcBef>
                <a:spcPts val="120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7"/>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Listas I</a:t>
            </a:r>
            <a:endParaRPr/>
          </a:p>
        </p:txBody>
      </p:sp>
      <p:sp>
        <p:nvSpPr>
          <p:cNvPr id="661" name="Google Shape;661;p107"/>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Las listas son colecciones de tamaño variable de elementos.</a:t>
            </a:r>
            <a:endParaRPr sz="1400"/>
          </a:p>
          <a:p>
            <a:pPr indent="-317500" lvl="0" marL="457200" rtl="0" algn="l">
              <a:spcBef>
                <a:spcPts val="1200"/>
              </a:spcBef>
              <a:spcAft>
                <a:spcPts val="0"/>
              </a:spcAft>
              <a:buSzPts val="1400"/>
              <a:buChar char="●"/>
            </a:pPr>
            <a:r>
              <a:rPr lang="es" sz="1400"/>
              <a:t>Hay múltiples formas de crear una lista, por ejemplo:</a:t>
            </a:r>
            <a:br>
              <a:rPr lang="es" sz="1400"/>
            </a:b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list </a:t>
            </a: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mutableListOf</a:t>
            </a:r>
            <a:r>
              <a:rPr lang="es" sz="1200">
                <a:solidFill>
                  <a:srgbClr val="A9B7C6"/>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1</a:t>
            </a:r>
            <a:r>
              <a:rPr lang="es" sz="1200">
                <a:solidFill>
                  <a:srgbClr val="CC7832"/>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2</a:t>
            </a:r>
            <a:r>
              <a:rPr lang="es" sz="1200">
                <a:solidFill>
                  <a:srgbClr val="CC7832"/>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3</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endParaRPr sz="1200">
              <a:solidFill>
                <a:srgbClr val="CC7832"/>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sz="1400"/>
              <a:t>Teniendo los elementos ya en una lista</a:t>
            </a:r>
            <a:br>
              <a:rPr lang="es" sz="1400">
                <a:solidFill>
                  <a:srgbClr val="1C8C92"/>
                </a:solidFill>
                <a:highlight>
                  <a:srgbClr val="2B2B2B"/>
                </a:highlight>
                <a:latin typeface="Courier New"/>
                <a:ea typeface="Courier New"/>
                <a:cs typeface="Courier New"/>
                <a:sym typeface="Courier New"/>
              </a:rPr>
            </a:b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list </a:t>
            </a:r>
            <a:r>
              <a:rPr lang="es" sz="1200">
                <a:solidFill>
                  <a:srgbClr val="A9B7C6"/>
                </a:solidFill>
                <a:highlight>
                  <a:srgbClr val="2B2B2B"/>
                </a:highlight>
                <a:latin typeface="Courier New"/>
                <a:ea typeface="Courier New"/>
                <a:cs typeface="Courier New"/>
                <a:sym typeface="Courier New"/>
              </a:rPr>
              <a:t>= </a:t>
            </a:r>
            <a:r>
              <a:rPr lang="es" sz="1200">
                <a:solidFill>
                  <a:srgbClr val="1C8C92"/>
                </a:solidFill>
                <a:highlight>
                  <a:srgbClr val="2B2B2B"/>
                </a:highlight>
                <a:latin typeface="Courier New"/>
                <a:ea typeface="Courier New"/>
                <a:cs typeface="Courier New"/>
                <a:sym typeface="Courier New"/>
              </a:rPr>
              <a:t>array</a:t>
            </a:r>
            <a:r>
              <a:rPr lang="es" sz="1200">
                <a:solidFill>
                  <a:srgbClr val="A9B7C6"/>
                </a:solidFill>
                <a:highlight>
                  <a:srgbClr val="2B2B2B"/>
                </a:highlight>
                <a:latin typeface="Courier New"/>
                <a:ea typeface="Courier New"/>
                <a:cs typeface="Courier New"/>
                <a:sym typeface="Courier New"/>
              </a:rPr>
              <a:t>.</a:t>
            </a:r>
            <a:r>
              <a:rPr i="1" lang="es" sz="1200">
                <a:solidFill>
                  <a:srgbClr val="FFC66D"/>
                </a:solidFill>
                <a:highlight>
                  <a:srgbClr val="2B2B2B"/>
                </a:highlight>
                <a:latin typeface="Courier New"/>
                <a:ea typeface="Courier New"/>
                <a:cs typeface="Courier New"/>
                <a:sym typeface="Courier New"/>
              </a:rPr>
              <a:t>asList</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endParaRPr sz="1200">
              <a:solidFill>
                <a:srgbClr val="A9B7C6"/>
              </a:solidFill>
              <a:highlight>
                <a:srgbClr val="2B2B2B"/>
              </a:highlight>
              <a:latin typeface="Courier New"/>
              <a:ea typeface="Courier New"/>
              <a:cs typeface="Courier New"/>
              <a:sym typeface="Courier New"/>
            </a:endParaRPr>
          </a:p>
          <a:p>
            <a:pPr indent="-317500" lvl="0" marL="457200" rtl="0" algn="l">
              <a:spcBef>
                <a:spcPts val="0"/>
              </a:spcBef>
              <a:spcAft>
                <a:spcPts val="0"/>
              </a:spcAft>
              <a:buSzPts val="1400"/>
              <a:buChar char="●"/>
            </a:pPr>
            <a:r>
              <a:rPr lang="es" sz="1400"/>
              <a:t>Es posible mostrar el contenido de la lista simplemente</a:t>
            </a:r>
            <a:br>
              <a:rPr lang="es" sz="1400">
                <a:solidFill>
                  <a:srgbClr val="1C8C92"/>
                </a:solidFill>
                <a:highlight>
                  <a:srgbClr val="2B2B2B"/>
                </a:highlight>
                <a:latin typeface="Courier New"/>
                <a:ea typeface="Courier New"/>
                <a:cs typeface="Courier New"/>
                <a:sym typeface="Courier New"/>
              </a:rPr>
            </a:br>
            <a:r>
              <a:rPr i="1" lang="es" sz="1200">
                <a:solidFill>
                  <a:srgbClr val="38B784"/>
                </a:solidFill>
                <a:highlight>
                  <a:srgbClr val="2B2B2B"/>
                </a:highlight>
                <a:latin typeface="Courier New"/>
                <a:ea typeface="Courier New"/>
                <a:cs typeface="Courier New"/>
                <a:sym typeface="Courier New"/>
              </a:rPr>
              <a:t>println</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list</a:t>
            </a:r>
            <a:r>
              <a:rPr lang="es" sz="1200">
                <a:solidFill>
                  <a:srgbClr val="A9B7C6"/>
                </a:solidFill>
                <a:highlight>
                  <a:srgbClr val="2B2B2B"/>
                </a:highlight>
                <a:latin typeface="Courier New"/>
                <a:ea typeface="Courier New"/>
                <a:cs typeface="Courier New"/>
                <a:sym typeface="Courier New"/>
              </a:rPr>
              <a:t>.toString())</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i="1" sz="1100">
              <a:solidFill>
                <a:srgbClr val="38B784"/>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1100">
              <a:solidFill>
                <a:srgbClr val="1C8C9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8"/>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Listas II</a:t>
            </a:r>
            <a:endParaRPr/>
          </a:p>
        </p:txBody>
      </p:sp>
      <p:sp>
        <p:nvSpPr>
          <p:cNvPr id="667" name="Google Shape;667;p108"/>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s" sz="1400"/>
              <a:t>Es posible crear listas aplicando funciones:</a:t>
            </a:r>
            <a:endParaRPr sz="1400"/>
          </a:p>
          <a:p>
            <a:pPr indent="457200" lvl="0" marL="0" rtl="0" algn="l">
              <a:spcBef>
                <a:spcPts val="1200"/>
              </a:spcBef>
              <a:spcAft>
                <a:spcPts val="0"/>
              </a:spcAft>
              <a:buClr>
                <a:schemeClr val="dk1"/>
              </a:buClr>
              <a:buSzPts val="1100"/>
              <a:buFont typeface="Arial"/>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list </a:t>
            </a: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MutableList</a:t>
            </a:r>
            <a:r>
              <a:rPr lang="es" sz="1200">
                <a:solidFill>
                  <a:srgbClr val="A9B7C6"/>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99</a:t>
            </a:r>
            <a:r>
              <a:rPr lang="es" sz="1200">
                <a:solidFill>
                  <a:srgbClr val="A9B7C6"/>
                </a:solidFill>
                <a:highlight>
                  <a:srgbClr val="2B2B2B"/>
                </a:highlight>
                <a:latin typeface="Courier New"/>
                <a:ea typeface="Courier New"/>
                <a:cs typeface="Courier New"/>
                <a:sym typeface="Courier New"/>
              </a:rPr>
              <a:t>) </a:t>
            </a:r>
            <a:r>
              <a:rPr b="1" lang="es" sz="1200">
                <a:solidFill>
                  <a:srgbClr val="A9B7C6"/>
                </a:solidFill>
                <a:highlight>
                  <a:srgbClr val="2B2B2B"/>
                </a:highlight>
                <a:latin typeface="Courier New"/>
                <a:ea typeface="Courier New"/>
                <a:cs typeface="Courier New"/>
                <a:sym typeface="Courier New"/>
              </a:rPr>
              <a:t>{ </a:t>
            </a:r>
            <a:r>
              <a:rPr lang="es" sz="1200">
                <a:solidFill>
                  <a:srgbClr val="5975C6"/>
                </a:solidFill>
                <a:highlight>
                  <a:srgbClr val="2B2B2B"/>
                </a:highlight>
                <a:latin typeface="Courier New"/>
                <a:ea typeface="Courier New"/>
                <a:cs typeface="Courier New"/>
                <a:sym typeface="Courier New"/>
              </a:rPr>
              <a:t>pos </a:t>
            </a:r>
            <a:r>
              <a:rPr b="1" lang="es" sz="1200">
                <a:solidFill>
                  <a:srgbClr val="A9B7C6"/>
                </a:solidFill>
                <a:highlight>
                  <a:srgbClr val="2B2B2B"/>
                </a:highlight>
                <a:latin typeface="Courier New"/>
                <a:ea typeface="Courier New"/>
                <a:cs typeface="Courier New"/>
                <a:sym typeface="Courier New"/>
              </a:rPr>
              <a:t>-&gt; </a:t>
            </a:r>
            <a:r>
              <a:rPr lang="es" sz="1200">
                <a:solidFill>
                  <a:srgbClr val="CC7832"/>
                </a:solidFill>
                <a:highlight>
                  <a:srgbClr val="2B2B2B"/>
                </a:highlight>
                <a:latin typeface="Courier New"/>
                <a:ea typeface="Courier New"/>
                <a:cs typeface="Courier New"/>
                <a:sym typeface="Courier New"/>
              </a:rPr>
              <a:t>if </a:t>
            </a:r>
            <a:r>
              <a:rPr lang="es" sz="1200">
                <a:solidFill>
                  <a:srgbClr val="A9B7C6"/>
                </a:solidFill>
                <a:highlight>
                  <a:srgbClr val="2B2B2B"/>
                </a:highlight>
                <a:latin typeface="Courier New"/>
                <a:ea typeface="Courier New"/>
                <a:cs typeface="Courier New"/>
                <a:sym typeface="Courier New"/>
              </a:rPr>
              <a:t>(</a:t>
            </a:r>
            <a:r>
              <a:rPr lang="es" sz="1200">
                <a:solidFill>
                  <a:srgbClr val="5975C6"/>
                </a:solidFill>
                <a:highlight>
                  <a:srgbClr val="2B2B2B"/>
                </a:highlight>
                <a:latin typeface="Courier New"/>
                <a:ea typeface="Courier New"/>
                <a:cs typeface="Courier New"/>
                <a:sym typeface="Courier New"/>
              </a:rPr>
              <a:t>pos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2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0</a:t>
            </a:r>
            <a:r>
              <a:rPr lang="es" sz="1200">
                <a:solidFill>
                  <a:srgbClr val="A9B7C6"/>
                </a:solidFill>
                <a:highlight>
                  <a:srgbClr val="2B2B2B"/>
                </a:highlight>
                <a:latin typeface="Courier New"/>
                <a:ea typeface="Courier New"/>
                <a:cs typeface="Courier New"/>
                <a:sym typeface="Courier New"/>
              </a:rPr>
              <a:t>) </a:t>
            </a:r>
            <a:r>
              <a:rPr lang="es" sz="1200">
                <a:solidFill>
                  <a:srgbClr val="5975C6"/>
                </a:solidFill>
                <a:highlight>
                  <a:srgbClr val="2B2B2B"/>
                </a:highlight>
                <a:latin typeface="Courier New"/>
                <a:ea typeface="Courier New"/>
                <a:cs typeface="Courier New"/>
                <a:sym typeface="Courier New"/>
              </a:rPr>
              <a:t>pos </a:t>
            </a:r>
            <a:r>
              <a:rPr lang="es" sz="1200">
                <a:solidFill>
                  <a:srgbClr val="A9B7C6"/>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1 </a:t>
            </a:r>
            <a:r>
              <a:rPr lang="es" sz="1200">
                <a:solidFill>
                  <a:srgbClr val="CC7832"/>
                </a:solidFill>
                <a:highlight>
                  <a:srgbClr val="2B2B2B"/>
                </a:highlight>
                <a:latin typeface="Courier New"/>
                <a:ea typeface="Courier New"/>
                <a:cs typeface="Courier New"/>
                <a:sym typeface="Courier New"/>
              </a:rPr>
              <a:t>else </a:t>
            </a:r>
            <a:r>
              <a:rPr lang="es" sz="1200">
                <a:solidFill>
                  <a:srgbClr val="5975C6"/>
                </a:solidFill>
                <a:highlight>
                  <a:srgbClr val="2B2B2B"/>
                </a:highlight>
                <a:latin typeface="Courier New"/>
                <a:ea typeface="Courier New"/>
                <a:cs typeface="Courier New"/>
                <a:sym typeface="Courier New"/>
              </a:rPr>
              <a:t>pos </a:t>
            </a:r>
            <a:r>
              <a:rPr b="1" lang="es" sz="1200">
                <a:solidFill>
                  <a:srgbClr val="A9B7C6"/>
                </a:solidFill>
                <a:highlight>
                  <a:srgbClr val="2B2B2B"/>
                </a:highlight>
                <a:latin typeface="Courier New"/>
                <a:ea typeface="Courier New"/>
                <a:cs typeface="Courier New"/>
                <a:sym typeface="Courier New"/>
              </a:rPr>
              <a:t>}</a:t>
            </a:r>
            <a:endParaRPr b="1"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t/>
            </a:r>
            <a:endParaRPr b="1" sz="1100">
              <a:solidFill>
                <a:srgbClr val="A9B7C6"/>
              </a:solidFill>
              <a:highlight>
                <a:srgbClr val="2B2B2B"/>
              </a:highlight>
              <a:latin typeface="Courier New"/>
              <a:ea typeface="Courier New"/>
              <a:cs typeface="Courier New"/>
              <a:sym typeface="Courier New"/>
            </a:endParaRPr>
          </a:p>
          <a:p>
            <a:pPr indent="-355600" lvl="0" marL="457200" rtl="0" algn="l">
              <a:spcBef>
                <a:spcPts val="1200"/>
              </a:spcBef>
              <a:spcAft>
                <a:spcPts val="0"/>
              </a:spcAft>
              <a:buSzPts val="2000"/>
              <a:buChar char="●"/>
            </a:pPr>
            <a:r>
              <a:rPr lang="es" sz="1400"/>
              <a:t>Es posible crear listas de listas:</a:t>
            </a:r>
            <a:r>
              <a:rPr lang="es" sz="2000"/>
              <a:t> </a:t>
            </a:r>
            <a:endParaRPr sz="2000"/>
          </a:p>
          <a:p>
            <a:pPr indent="0" lvl="0" marL="45720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list1 </a:t>
            </a: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mutableListOf</a:t>
            </a:r>
            <a:r>
              <a:rPr lang="es" sz="1200">
                <a:solidFill>
                  <a:srgbClr val="A9B7C6"/>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1</a:t>
            </a:r>
            <a:r>
              <a:rPr lang="es" sz="1200">
                <a:solidFill>
                  <a:srgbClr val="CC7832"/>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2</a:t>
            </a:r>
            <a:r>
              <a:rPr lang="es" sz="1200">
                <a:solidFill>
                  <a:srgbClr val="CC7832"/>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a:t>
            </a:r>
            <a:r>
              <a:rPr lang="es" sz="1200">
                <a:solidFill>
                  <a:srgbClr val="CC7832"/>
                </a:solidFill>
                <a:highlight>
                  <a:srgbClr val="2B2B2B"/>
                </a:highlight>
                <a:latin typeface="Courier New"/>
                <a:ea typeface="Courier New"/>
                <a:cs typeface="Courier New"/>
                <a:sym typeface="Courier New"/>
              </a:rPr>
              <a:t>, </a:t>
            </a:r>
            <a:r>
              <a:rPr lang="es" sz="1200">
                <a:solidFill>
                  <a:srgbClr val="6897BB"/>
                </a:solidFill>
                <a:highlight>
                  <a:srgbClr val="2B2B2B"/>
                </a:highlight>
                <a:latin typeface="Courier New"/>
                <a:ea typeface="Courier New"/>
                <a:cs typeface="Courier New"/>
                <a:sym typeface="Courier New"/>
              </a:rPr>
              <a:t>2.1</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list2 </a:t>
            </a: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mutableListOf</a:t>
            </a:r>
            <a:r>
              <a:rPr lang="es" sz="1200">
                <a:solidFill>
                  <a:srgbClr val="A9B7C6"/>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1</a:t>
            </a:r>
            <a:r>
              <a:rPr lang="es" sz="1200">
                <a:solidFill>
                  <a:srgbClr val="CC7832"/>
                </a:solidFill>
                <a:highlight>
                  <a:srgbClr val="2B2B2B"/>
                </a:highlight>
                <a:latin typeface="Courier New"/>
                <a:ea typeface="Courier New"/>
                <a:cs typeface="Courier New"/>
                <a:sym typeface="Courier New"/>
              </a:rPr>
              <a:t>,</a:t>
            </a:r>
            <a:r>
              <a:rPr lang="es" sz="1200">
                <a:solidFill>
                  <a:srgbClr val="6897BB"/>
                </a:solidFill>
                <a:highlight>
                  <a:srgbClr val="2B2B2B"/>
                </a:highlight>
                <a:latin typeface="Courier New"/>
                <a:ea typeface="Courier New"/>
                <a:cs typeface="Courier New"/>
                <a:sym typeface="Courier New"/>
              </a:rPr>
              <a:t>2.1</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array </a:t>
            </a: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arrayOf</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"hola"</a:t>
            </a:r>
            <a:r>
              <a:rPr lang="es" sz="1200">
                <a:solidFill>
                  <a:srgbClr val="CC7832"/>
                </a:solidFill>
                <a:highlight>
                  <a:srgbClr val="2B2B2B"/>
                </a:highlight>
                <a:latin typeface="Courier New"/>
                <a:ea typeface="Courier New"/>
                <a:cs typeface="Courier New"/>
                <a:sym typeface="Courier New"/>
              </a:rPr>
              <a:t>, </a:t>
            </a:r>
            <a:r>
              <a:rPr lang="es" sz="1200">
                <a:solidFill>
                  <a:srgbClr val="6A8759"/>
                </a:solidFill>
                <a:highlight>
                  <a:srgbClr val="2B2B2B"/>
                </a:highlight>
                <a:latin typeface="Courier New"/>
                <a:ea typeface="Courier New"/>
                <a:cs typeface="Courier New"/>
                <a:sym typeface="Courier New"/>
              </a:rPr>
              <a:t>"adios"</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45720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val </a:t>
            </a:r>
            <a:r>
              <a:rPr lang="es" sz="1200">
                <a:solidFill>
                  <a:srgbClr val="1C8C92"/>
                </a:solidFill>
                <a:highlight>
                  <a:srgbClr val="2B2B2B"/>
                </a:highlight>
                <a:latin typeface="Courier New"/>
                <a:ea typeface="Courier New"/>
                <a:cs typeface="Courier New"/>
                <a:sym typeface="Courier New"/>
              </a:rPr>
              <a:t>list </a:t>
            </a: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mutableListOf</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list1</a:t>
            </a:r>
            <a:r>
              <a:rPr lang="es" sz="1200">
                <a:solidFill>
                  <a:srgbClr val="CC7832"/>
                </a:solidFill>
                <a:highlight>
                  <a:srgbClr val="2B2B2B"/>
                </a:highlight>
                <a:latin typeface="Courier New"/>
                <a:ea typeface="Courier New"/>
                <a:cs typeface="Courier New"/>
                <a:sym typeface="Courier New"/>
              </a:rPr>
              <a:t>, </a:t>
            </a:r>
            <a:r>
              <a:rPr lang="es" sz="1200">
                <a:solidFill>
                  <a:srgbClr val="1C8C92"/>
                </a:solidFill>
                <a:highlight>
                  <a:srgbClr val="2B2B2B"/>
                </a:highlight>
                <a:latin typeface="Courier New"/>
                <a:ea typeface="Courier New"/>
                <a:cs typeface="Courier New"/>
                <a:sym typeface="Courier New"/>
              </a:rPr>
              <a:t>list2</a:t>
            </a:r>
            <a:r>
              <a:rPr lang="es" sz="1200">
                <a:solidFill>
                  <a:srgbClr val="CC7832"/>
                </a:solidFill>
                <a:highlight>
                  <a:srgbClr val="2B2B2B"/>
                </a:highlight>
                <a:latin typeface="Courier New"/>
                <a:ea typeface="Courier New"/>
                <a:cs typeface="Courier New"/>
                <a:sym typeface="Courier New"/>
              </a:rPr>
              <a:t>, </a:t>
            </a:r>
            <a:r>
              <a:rPr lang="es" sz="1200">
                <a:solidFill>
                  <a:srgbClr val="6A8759"/>
                </a:solidFill>
                <a:highlight>
                  <a:srgbClr val="2B2B2B"/>
                </a:highlight>
                <a:latin typeface="Courier New"/>
                <a:ea typeface="Courier New"/>
                <a:cs typeface="Courier New"/>
                <a:sym typeface="Courier New"/>
              </a:rPr>
              <a:t>"tres"</a:t>
            </a:r>
            <a:r>
              <a:rPr lang="es" sz="1200">
                <a:solidFill>
                  <a:srgbClr val="CC7832"/>
                </a:solidFill>
                <a:highlight>
                  <a:srgbClr val="2B2B2B"/>
                </a:highlight>
                <a:latin typeface="Courier New"/>
                <a:ea typeface="Courier New"/>
                <a:cs typeface="Courier New"/>
                <a:sym typeface="Courier New"/>
              </a:rPr>
              <a:t>, </a:t>
            </a:r>
            <a:r>
              <a:rPr lang="es" sz="1200">
                <a:solidFill>
                  <a:srgbClr val="1C8C92"/>
                </a:solidFill>
                <a:highlight>
                  <a:srgbClr val="2B2B2B"/>
                </a:highlight>
                <a:latin typeface="Courier New"/>
                <a:ea typeface="Courier New"/>
                <a:cs typeface="Courier New"/>
                <a:sym typeface="Courier New"/>
              </a:rPr>
              <a:t>array</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i="1" sz="1100">
              <a:solidFill>
                <a:srgbClr val="38B784"/>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1100">
              <a:solidFill>
                <a:srgbClr val="1C8C92"/>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9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9"/>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a:t>Bucles Avanzados</a:t>
            </a:r>
            <a:endParaRPr/>
          </a:p>
        </p:txBody>
      </p:sp>
      <p:sp>
        <p:nvSpPr>
          <p:cNvPr id="673" name="Google Shape;673;p109"/>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sz="1400"/>
              <a:t>Existen diferentes formas de recorrer </a:t>
            </a:r>
            <a:r>
              <a:rPr lang="es" sz="1400"/>
              <a:t>listas</a:t>
            </a:r>
            <a:r>
              <a:rPr lang="es" sz="1400"/>
              <a:t> / arrays</a:t>
            </a:r>
            <a:r>
              <a:rPr lang="es" sz="1400"/>
              <a:t>:</a:t>
            </a:r>
            <a:endParaRPr sz="1100">
              <a:solidFill>
                <a:srgbClr val="CC7832"/>
              </a:solidFill>
              <a:highlight>
                <a:srgbClr val="2B2B2B"/>
              </a:highlight>
              <a:latin typeface="Courier New"/>
              <a:ea typeface="Courier New"/>
              <a:cs typeface="Courier New"/>
              <a:sym typeface="Courier New"/>
            </a:endParaRPr>
          </a:p>
          <a:p>
            <a:pPr indent="45720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for </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element </a:t>
            </a:r>
            <a:r>
              <a:rPr lang="es" sz="1200">
                <a:solidFill>
                  <a:srgbClr val="CC7832"/>
                </a:solidFill>
                <a:highlight>
                  <a:srgbClr val="2B2B2B"/>
                </a:highlight>
                <a:latin typeface="Courier New"/>
                <a:ea typeface="Courier New"/>
                <a:cs typeface="Courier New"/>
                <a:sym typeface="Courier New"/>
              </a:rPr>
              <a:t>in </a:t>
            </a:r>
            <a:r>
              <a:rPr lang="es" sz="1200">
                <a:solidFill>
                  <a:srgbClr val="5975C6"/>
                </a:solidFill>
                <a:highlight>
                  <a:srgbClr val="2B2B2B"/>
                </a:highlight>
                <a:latin typeface="Courier New"/>
                <a:ea typeface="Courier New"/>
                <a:cs typeface="Courier New"/>
                <a:sym typeface="Courier New"/>
              </a:rPr>
              <a:t>lista</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print</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element</a:t>
            </a:r>
            <a:r>
              <a:rPr lang="es" sz="1200">
                <a:solidFill>
                  <a:srgbClr val="6A8759"/>
                </a:solidFill>
                <a:highlight>
                  <a:srgbClr val="2B2B2B"/>
                </a:highlight>
                <a:latin typeface="Courier New"/>
                <a:ea typeface="Courier New"/>
                <a:cs typeface="Courier New"/>
                <a:sym typeface="Courier New"/>
              </a:rPr>
              <a:t>,"</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endParaRPr sz="1200">
              <a:solidFill>
                <a:srgbClr val="A9B7C6"/>
              </a:solidFill>
              <a:highlight>
                <a:srgbClr val="2B2B2B"/>
              </a:highlight>
              <a:latin typeface="Courier New"/>
              <a:ea typeface="Courier New"/>
              <a:cs typeface="Courier New"/>
              <a:sym typeface="Courier New"/>
            </a:endParaRPr>
          </a:p>
          <a:p>
            <a:pPr indent="-317500" lvl="0" marL="457200" rtl="0" algn="l">
              <a:spcBef>
                <a:spcPts val="1200"/>
              </a:spcBef>
              <a:spcAft>
                <a:spcPts val="0"/>
              </a:spcAft>
              <a:buSzPts val="1400"/>
              <a:buChar char="●"/>
            </a:pPr>
            <a:r>
              <a:rPr lang="es" sz="1400"/>
              <a:t>En caso de necesitar un índice, es posible obtenerlo:</a:t>
            </a:r>
            <a:endParaRPr sz="1400"/>
          </a:p>
          <a:p>
            <a:pPr indent="457200" lvl="0" marL="0" rtl="0" algn="l">
              <a:spcBef>
                <a:spcPts val="1200"/>
              </a:spcBef>
              <a:spcAft>
                <a:spcPts val="0"/>
              </a:spcAft>
              <a:buNone/>
            </a:pPr>
            <a:r>
              <a:rPr lang="es" sz="1200">
                <a:solidFill>
                  <a:srgbClr val="CC7832"/>
                </a:solidFill>
                <a:highlight>
                  <a:srgbClr val="2B2B2B"/>
                </a:highlight>
                <a:latin typeface="Courier New"/>
                <a:ea typeface="Courier New"/>
                <a:cs typeface="Courier New"/>
                <a:sym typeface="Courier New"/>
              </a:rPr>
              <a:t>for </a:t>
            </a:r>
            <a:r>
              <a:rPr lang="es" sz="1200">
                <a:solidFill>
                  <a:srgbClr val="A9B7C6"/>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element</a:t>
            </a:r>
            <a:r>
              <a:rPr lang="es" sz="1200">
                <a:solidFill>
                  <a:srgbClr val="CC7832"/>
                </a:solidFill>
                <a:highlight>
                  <a:srgbClr val="2B2B2B"/>
                </a:highlight>
                <a:latin typeface="Courier New"/>
                <a:ea typeface="Courier New"/>
                <a:cs typeface="Courier New"/>
                <a:sym typeface="Courier New"/>
              </a:rPr>
              <a:t>, </a:t>
            </a:r>
            <a:r>
              <a:rPr lang="es" sz="1200">
                <a:solidFill>
                  <a:srgbClr val="1C8C92"/>
                </a:solidFill>
                <a:highlight>
                  <a:srgbClr val="2B2B2B"/>
                </a:highlight>
                <a:latin typeface="Courier New"/>
                <a:ea typeface="Courier New"/>
                <a:cs typeface="Courier New"/>
                <a:sym typeface="Courier New"/>
              </a:rPr>
              <a:t>index</a:t>
            </a:r>
            <a:r>
              <a:rPr lang="es" sz="1200">
                <a:solidFill>
                  <a:srgbClr val="A9B7C6"/>
                </a:solidFill>
                <a:highlight>
                  <a:srgbClr val="2B2B2B"/>
                </a:highlight>
                <a:latin typeface="Courier New"/>
                <a:ea typeface="Courier New"/>
                <a:cs typeface="Courier New"/>
                <a:sym typeface="Courier New"/>
              </a:rPr>
              <a:t>) </a:t>
            </a:r>
            <a:r>
              <a:rPr lang="es" sz="1200">
                <a:solidFill>
                  <a:srgbClr val="CC7832"/>
                </a:solidFill>
                <a:highlight>
                  <a:srgbClr val="2B2B2B"/>
                </a:highlight>
                <a:latin typeface="Courier New"/>
                <a:ea typeface="Courier New"/>
                <a:cs typeface="Courier New"/>
                <a:sym typeface="Courier New"/>
              </a:rPr>
              <a:t>in </a:t>
            </a:r>
            <a:r>
              <a:rPr lang="es" sz="1200">
                <a:solidFill>
                  <a:srgbClr val="5975C6"/>
                </a:solidFill>
                <a:highlight>
                  <a:srgbClr val="2B2B2B"/>
                </a:highlight>
                <a:latin typeface="Courier New"/>
                <a:ea typeface="Courier New"/>
                <a:cs typeface="Courier New"/>
                <a:sym typeface="Courier New"/>
              </a:rPr>
              <a:t>lista</a:t>
            </a:r>
            <a:r>
              <a:rPr lang="es" sz="1200">
                <a:solidFill>
                  <a:srgbClr val="A9B7C6"/>
                </a:solidFill>
                <a:highlight>
                  <a:srgbClr val="2B2B2B"/>
                </a:highlight>
                <a:latin typeface="Courier New"/>
                <a:ea typeface="Courier New"/>
                <a:cs typeface="Courier New"/>
                <a:sym typeface="Courier New"/>
              </a:rPr>
              <a:t>.</a:t>
            </a:r>
            <a:r>
              <a:rPr i="1" lang="es" sz="1200">
                <a:solidFill>
                  <a:srgbClr val="FFC66D"/>
                </a:solidFill>
                <a:highlight>
                  <a:srgbClr val="2B2B2B"/>
                </a:highlight>
                <a:latin typeface="Courier New"/>
                <a:ea typeface="Courier New"/>
                <a:cs typeface="Courier New"/>
                <a:sym typeface="Courier New"/>
              </a:rPr>
              <a:t>withIndex</a:t>
            </a:r>
            <a:r>
              <a:rPr lang="es" sz="1200">
                <a:solidFill>
                  <a:srgbClr val="A9B7C6"/>
                </a:solidFill>
                <a:highlight>
                  <a:srgbClr val="2B2B2B"/>
                </a:highlight>
                <a:latin typeface="Courier New"/>
                <a:ea typeface="Courier New"/>
                <a:cs typeface="Courier New"/>
                <a:sym typeface="Courier New"/>
              </a:rPr>
              <a:t>()){</a:t>
            </a:r>
            <a:br>
              <a:rPr lang="es" sz="1200">
                <a:solidFill>
                  <a:srgbClr val="A9B7C6"/>
                </a:solidFill>
                <a:highlight>
                  <a:srgbClr val="2B2B2B"/>
                </a:highlight>
                <a:latin typeface="Courier New"/>
                <a:ea typeface="Courier New"/>
                <a:cs typeface="Courier New"/>
                <a:sym typeface="Courier New"/>
              </a:rPr>
            </a:br>
            <a:r>
              <a:rPr lang="es" sz="1200">
                <a:solidFill>
                  <a:srgbClr val="A9B7C6"/>
                </a:solidFill>
                <a:highlight>
                  <a:srgbClr val="2B2B2B"/>
                </a:highlight>
                <a:latin typeface="Courier New"/>
                <a:ea typeface="Courier New"/>
                <a:cs typeface="Courier New"/>
                <a:sym typeface="Courier New"/>
              </a:rPr>
              <a:t>		</a:t>
            </a:r>
            <a:r>
              <a:rPr i="1" lang="es" sz="1200">
                <a:solidFill>
                  <a:srgbClr val="38B784"/>
                </a:solidFill>
                <a:highlight>
                  <a:srgbClr val="2B2B2B"/>
                </a:highlight>
                <a:latin typeface="Courier New"/>
                <a:ea typeface="Courier New"/>
                <a:cs typeface="Courier New"/>
                <a:sym typeface="Courier New"/>
              </a:rPr>
              <a:t>print</a:t>
            </a:r>
            <a:r>
              <a:rPr lang="es" sz="1200">
                <a:solidFill>
                  <a:srgbClr val="A9B7C6"/>
                </a:solidFill>
                <a:highlight>
                  <a:srgbClr val="2B2B2B"/>
                </a:highlight>
                <a:latin typeface="Courier New"/>
                <a:ea typeface="Courier New"/>
                <a:cs typeface="Courier New"/>
                <a:sym typeface="Courier New"/>
              </a:rPr>
              <a: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element</a:t>
            </a:r>
            <a:r>
              <a:rPr lang="es" sz="1200">
                <a:solidFill>
                  <a:srgbClr val="6A8759"/>
                </a:solidFill>
                <a:highlight>
                  <a:srgbClr val="2B2B2B"/>
                </a:highlight>
                <a:latin typeface="Courier New"/>
                <a:ea typeface="Courier New"/>
                <a:cs typeface="Courier New"/>
                <a:sym typeface="Courier New"/>
              </a:rPr>
              <a:t>,</a:t>
            </a:r>
            <a:r>
              <a:rPr lang="es" sz="1200">
                <a:solidFill>
                  <a:srgbClr val="CC7832"/>
                </a:solidFill>
                <a:highlight>
                  <a:srgbClr val="2B2B2B"/>
                </a:highlight>
                <a:latin typeface="Courier New"/>
                <a:ea typeface="Courier New"/>
                <a:cs typeface="Courier New"/>
                <a:sym typeface="Courier New"/>
              </a:rPr>
              <a:t>$</a:t>
            </a:r>
            <a:r>
              <a:rPr lang="es" sz="1200">
                <a:solidFill>
                  <a:srgbClr val="1C8C92"/>
                </a:solidFill>
                <a:highlight>
                  <a:srgbClr val="2B2B2B"/>
                </a:highlight>
                <a:latin typeface="Courier New"/>
                <a:ea typeface="Courier New"/>
                <a:cs typeface="Courier New"/>
                <a:sym typeface="Courier New"/>
              </a:rPr>
              <a:t>index</a:t>
            </a:r>
            <a:r>
              <a:rPr lang="es" sz="1200">
                <a:solidFill>
                  <a:srgbClr val="6A8759"/>
                </a:solidFill>
                <a:highlight>
                  <a:srgbClr val="2B2B2B"/>
                </a:highlight>
                <a:latin typeface="Courier New"/>
                <a:ea typeface="Courier New"/>
                <a:cs typeface="Courier New"/>
                <a:sym typeface="Courier New"/>
              </a:rPr>
              <a:t>"</a:t>
            </a:r>
            <a:r>
              <a:rPr lang="es" sz="1200">
                <a:solidFill>
                  <a:srgbClr val="A9B7C6"/>
                </a:solidFill>
                <a:highlight>
                  <a:srgbClr val="2B2B2B"/>
                </a:highlight>
                <a:latin typeface="Courier New"/>
                <a:ea typeface="Courier New"/>
                <a:cs typeface="Courier New"/>
                <a:sym typeface="Courier New"/>
              </a:rPr>
              <a:t>)</a:t>
            </a:r>
            <a:br>
              <a:rPr lang="es" sz="1200">
                <a:solidFill>
                  <a:srgbClr val="CC7832"/>
                </a:solidFill>
                <a:highlight>
                  <a:srgbClr val="2B2B2B"/>
                </a:highlight>
                <a:latin typeface="Courier New"/>
                <a:ea typeface="Courier New"/>
                <a:cs typeface="Courier New"/>
                <a:sym typeface="Courier New"/>
              </a:rPr>
            </a:br>
            <a:r>
              <a:rPr lang="es" sz="1200">
                <a:solidFill>
                  <a:srgbClr val="CC7832"/>
                </a:solidFill>
                <a:highlight>
                  <a:srgbClr val="2B2B2B"/>
                </a:highlight>
                <a:latin typeface="Courier New"/>
                <a:ea typeface="Courier New"/>
                <a:cs typeface="Courier New"/>
                <a:sym typeface="Courier New"/>
              </a:rPr>
              <a:t>	</a:t>
            </a:r>
            <a:r>
              <a:rPr lang="es" sz="1200">
                <a:solidFill>
                  <a:srgbClr val="A9B7C6"/>
                </a:solidFill>
                <a:highlight>
                  <a:srgbClr val="2B2B2B"/>
                </a:highlight>
                <a:latin typeface="Courier New"/>
                <a:ea typeface="Courier New"/>
                <a:cs typeface="Courier New"/>
                <a:sym typeface="Courier New"/>
              </a:rPr>
              <a:t>}</a:t>
            </a:r>
            <a:endParaRPr sz="1200">
              <a:solidFill>
                <a:srgbClr val="A9B7C6"/>
              </a:solidFill>
              <a:highlight>
                <a:srgbClr val="2B2B2B"/>
              </a:highlight>
              <a:latin typeface="Courier New"/>
              <a:ea typeface="Courier New"/>
              <a:cs typeface="Courier New"/>
              <a:sym typeface="Courier New"/>
            </a:endParaRPr>
          </a:p>
          <a:p>
            <a:pPr indent="0" lvl="0" marL="0" rtl="0" algn="l">
              <a:spcBef>
                <a:spcPts val="1200"/>
              </a:spcBef>
              <a:spcAft>
                <a:spcPts val="0"/>
              </a:spcAft>
              <a:buNone/>
            </a:pPr>
            <a:r>
              <a:t/>
            </a:r>
            <a:endParaRPr sz="1100">
              <a:solidFill>
                <a:srgbClr val="CC7832"/>
              </a:solidFill>
              <a:highlight>
                <a:srgbClr val="2B2B2B"/>
              </a:highlight>
              <a:latin typeface="Courier New"/>
              <a:ea typeface="Courier New"/>
              <a:cs typeface="Courier New"/>
              <a:sym typeface="Courier New"/>
            </a:endParaRPr>
          </a:p>
          <a:p>
            <a:pPr indent="0" lvl="0" marL="0" rtl="0" algn="l">
              <a:spcBef>
                <a:spcPts val="1200"/>
              </a:spcBef>
              <a:spcAft>
                <a:spcPts val="1200"/>
              </a:spcAft>
              <a:buClr>
                <a:schemeClr val="dk1"/>
              </a:buClr>
              <a:buSzPts val="1100"/>
              <a:buFont typeface="Arial"/>
              <a:buNone/>
            </a:pPr>
            <a:r>
              <a:t/>
            </a:r>
            <a:endParaRPr sz="14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10"/>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t>En este ejercicio resumen se observan distintas formas de trabajar crear y trabajar con listas y arrays:</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Char char="●"/>
            </a:pPr>
            <a:r>
              <a:rPr lang="es" sz="1400"/>
              <a:t>Arrays.</a:t>
            </a:r>
            <a:endParaRPr sz="1400"/>
          </a:p>
          <a:p>
            <a:pPr indent="-317500" lvl="0" marL="457200" rtl="0" algn="l">
              <a:spcBef>
                <a:spcPts val="0"/>
              </a:spcBef>
              <a:spcAft>
                <a:spcPts val="0"/>
              </a:spcAft>
              <a:buSzPts val="1400"/>
              <a:buChar char="●"/>
            </a:pPr>
            <a:r>
              <a:rPr lang="es" sz="1400"/>
              <a:t>Listas.</a:t>
            </a:r>
            <a:endParaRPr sz="1400"/>
          </a:p>
          <a:p>
            <a:pPr indent="-317500" lvl="0" marL="457200" rtl="0" algn="l">
              <a:spcBef>
                <a:spcPts val="0"/>
              </a:spcBef>
              <a:spcAft>
                <a:spcPts val="0"/>
              </a:spcAft>
              <a:buSzPts val="1400"/>
              <a:buChar char="●"/>
            </a:pPr>
            <a:r>
              <a:rPr lang="es" sz="1400"/>
              <a:t>Bucles for avanzados</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79" name="Google Shape;679;p110"/>
          <p:cNvPicPr preferRelativeResize="0"/>
          <p:nvPr/>
        </p:nvPicPr>
        <p:blipFill rotWithShape="1">
          <a:blip r:embed="rId3">
            <a:alphaModFix/>
          </a:blip>
          <a:srcRect b="0" l="25688" r="28440" t="0"/>
          <a:stretch/>
        </p:blipFill>
        <p:spPr>
          <a:xfrm>
            <a:off x="7291650" y="2982925"/>
            <a:ext cx="1540651" cy="1585950"/>
          </a:xfrm>
          <a:prstGeom prst="rect">
            <a:avLst/>
          </a:prstGeom>
          <a:noFill/>
          <a:ln>
            <a:noFill/>
          </a:ln>
        </p:spPr>
      </p:pic>
      <p:sp>
        <p:nvSpPr>
          <p:cNvPr id="680" name="Google Shape;680;p110"/>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4">
                  <a:extLst>
                    <a:ext uri="{A12FA001-AC4F-418D-AE19-62706E023703}">
                      <ahyp:hlinkClr val="tx"/>
                    </a:ext>
                  </a:extLst>
                </a:hlinkClick>
              </a:rPr>
              <a:t>https://github.com/carlosbellmont/ejercicio_basico_4_kotlin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1"/>
          <p:cNvSpPr txBox="1"/>
          <p:nvPr>
            <p:ph idx="1" type="body"/>
          </p:nvPr>
        </p:nvSpPr>
        <p:spPr>
          <a:xfrm>
            <a:off x="464100" y="1056150"/>
            <a:ext cx="8298300" cy="29388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1"/>
              </a:buClr>
              <a:buSzPts val="1400"/>
              <a:buChar char="●"/>
            </a:pPr>
            <a:r>
              <a:rPr b="1" lang="es">
                <a:solidFill>
                  <a:schemeClr val="dk1"/>
                </a:solidFill>
              </a:rPr>
              <a:t>Crea una lista</a:t>
            </a:r>
            <a:endParaRPr>
              <a:solidFill>
                <a:schemeClr val="dk1"/>
              </a:solidFill>
            </a:endParaRPr>
          </a:p>
          <a:p>
            <a:pPr indent="-317500" lvl="1" marL="914400" rtl="0" algn="l">
              <a:spcBef>
                <a:spcPts val="0"/>
              </a:spcBef>
              <a:spcAft>
                <a:spcPts val="0"/>
              </a:spcAft>
              <a:buClr>
                <a:schemeClr val="dk1"/>
              </a:buClr>
              <a:buSzPts val="1400"/>
              <a:buChar char="○"/>
            </a:pPr>
            <a:r>
              <a:rPr lang="es">
                <a:solidFill>
                  <a:schemeClr val="dk1"/>
                </a:solidFill>
              </a:rPr>
              <a:t>Utilizando únicamente lo visto hasta ahora...</a:t>
            </a:r>
            <a:br>
              <a:rPr lang="es" sz="1100">
                <a:solidFill>
                  <a:schemeClr val="dk1"/>
                </a:solidFill>
                <a:highlight>
                  <a:schemeClr val="dk2"/>
                </a:highlight>
                <a:latin typeface="Courier New"/>
                <a:ea typeface="Courier New"/>
                <a:cs typeface="Courier New"/>
                <a:sym typeface="Courier New"/>
              </a:rPr>
            </a:br>
            <a:endParaRPr sz="1100">
              <a:solidFill>
                <a:schemeClr val="dk1"/>
              </a:solidFill>
              <a:highlight>
                <a:schemeClr val="dk2"/>
              </a:highlight>
              <a:latin typeface="Courier New"/>
              <a:ea typeface="Courier New"/>
              <a:cs typeface="Courier New"/>
              <a:sym typeface="Courier New"/>
            </a:endParaRPr>
          </a:p>
          <a:p>
            <a:pPr indent="-317500" lvl="1" marL="914400" rtl="0" algn="l">
              <a:spcBef>
                <a:spcPts val="0"/>
              </a:spcBef>
              <a:spcAft>
                <a:spcPts val="0"/>
              </a:spcAft>
              <a:buClr>
                <a:schemeClr val="dk1"/>
              </a:buClr>
              <a:buSzPts val="1400"/>
              <a:buChar char="○"/>
            </a:pPr>
            <a:r>
              <a:rPr lang="es">
                <a:solidFill>
                  <a:schemeClr val="dk1"/>
                </a:solidFill>
              </a:rPr>
              <a:t>Realiza un programa que:</a:t>
            </a:r>
            <a:endParaRPr>
              <a:solidFill>
                <a:schemeClr val="dk1"/>
              </a:solidFill>
            </a:endParaRPr>
          </a:p>
          <a:p>
            <a:pPr indent="-317500" lvl="2" marL="1371600" marR="0" rtl="0" algn="l">
              <a:lnSpc>
                <a:spcPct val="115000"/>
              </a:lnSpc>
              <a:spcBef>
                <a:spcPts val="0"/>
              </a:spcBef>
              <a:spcAft>
                <a:spcPts val="0"/>
              </a:spcAft>
              <a:buClr>
                <a:schemeClr val="dk1"/>
              </a:buClr>
              <a:buSzPts val="1400"/>
              <a:buChar char="■"/>
            </a:pPr>
            <a:r>
              <a:rPr lang="es">
                <a:solidFill>
                  <a:schemeClr val="dk1"/>
                </a:solidFill>
              </a:rPr>
              <a:t>Crea una lista “listaRandom” de entre 90 y 110 números aleatorios comprendidos entre el 0 y el 9.</a:t>
            </a:r>
            <a:endParaRPr>
              <a:solidFill>
                <a:schemeClr val="dk1"/>
              </a:solidFill>
            </a:endParaRPr>
          </a:p>
          <a:p>
            <a:pPr indent="-317500" lvl="2" marL="1371600" marR="0" rtl="0" algn="l">
              <a:lnSpc>
                <a:spcPct val="115000"/>
              </a:lnSpc>
              <a:spcBef>
                <a:spcPts val="0"/>
              </a:spcBef>
              <a:spcAft>
                <a:spcPts val="0"/>
              </a:spcAft>
              <a:buClr>
                <a:schemeClr val="dk1"/>
              </a:buClr>
              <a:buSzPts val="1400"/>
              <a:buChar char="■"/>
            </a:pPr>
            <a:r>
              <a:rPr lang="es">
                <a:solidFill>
                  <a:schemeClr val="dk1"/>
                </a:solidFill>
              </a:rPr>
              <a:t>Crea una lista vacía “listaResultado” en cuya posición…</a:t>
            </a:r>
            <a:endParaRPr>
              <a:solidFill>
                <a:schemeClr val="dk1"/>
              </a:solidFill>
            </a:endParaRPr>
          </a:p>
          <a:p>
            <a:pPr indent="-317500" lvl="3" marL="1828800" marR="0" rtl="0" algn="l">
              <a:lnSpc>
                <a:spcPct val="115000"/>
              </a:lnSpc>
              <a:spcBef>
                <a:spcPts val="0"/>
              </a:spcBef>
              <a:spcAft>
                <a:spcPts val="0"/>
              </a:spcAft>
              <a:buClr>
                <a:schemeClr val="dk1"/>
              </a:buClr>
              <a:buSzPts val="1400"/>
              <a:buChar char="●"/>
            </a:pPr>
            <a:r>
              <a:rPr lang="es">
                <a:solidFill>
                  <a:schemeClr val="dk1"/>
                </a:solidFill>
              </a:rPr>
              <a:t>Posición 0 se debe contar cuantos 0 hay en la listaRandom.</a:t>
            </a:r>
            <a:endParaRPr>
              <a:solidFill>
                <a:schemeClr val="dk1"/>
              </a:solidFill>
            </a:endParaRPr>
          </a:p>
          <a:p>
            <a:pPr indent="-317500" lvl="3" marL="1828800" marR="0" rtl="0" algn="l">
              <a:lnSpc>
                <a:spcPct val="115000"/>
              </a:lnSpc>
              <a:spcBef>
                <a:spcPts val="0"/>
              </a:spcBef>
              <a:spcAft>
                <a:spcPts val="0"/>
              </a:spcAft>
              <a:buClr>
                <a:schemeClr val="dk1"/>
              </a:buClr>
              <a:buSzPts val="1400"/>
              <a:buChar char="●"/>
            </a:pPr>
            <a:r>
              <a:rPr lang="es">
                <a:solidFill>
                  <a:schemeClr val="dk1"/>
                </a:solidFill>
              </a:rPr>
              <a:t>Posición 1 se debe contar cuantos 1 hay en la listaRandom.</a:t>
            </a:r>
            <a:endParaRPr>
              <a:solidFill>
                <a:schemeClr val="dk1"/>
              </a:solidFill>
            </a:endParaRPr>
          </a:p>
          <a:p>
            <a:pPr indent="-317500" lvl="3" marL="1828800" marR="0" rtl="0" algn="l">
              <a:lnSpc>
                <a:spcPct val="115000"/>
              </a:lnSpc>
              <a:spcBef>
                <a:spcPts val="0"/>
              </a:spcBef>
              <a:spcAft>
                <a:spcPts val="0"/>
              </a:spcAft>
              <a:buClr>
                <a:schemeClr val="dk1"/>
              </a:buClr>
              <a:buSzPts val="1400"/>
              <a:buChar char="●"/>
            </a:pPr>
            <a:r>
              <a:rPr lang="es">
                <a:solidFill>
                  <a:schemeClr val="dk1"/>
                </a:solidFill>
              </a:rPr>
              <a:t>etc. con todos los números.</a:t>
            </a:r>
            <a:endParaRPr>
              <a:solidFill>
                <a:schemeClr val="dk1"/>
              </a:solidFill>
            </a:endParaRPr>
          </a:p>
          <a:p>
            <a:pPr indent="0" lvl="0" marL="0" rtl="0" algn="l">
              <a:spcBef>
                <a:spcPts val="1200"/>
              </a:spcBef>
              <a:spcAft>
                <a:spcPts val="1200"/>
              </a:spcAft>
              <a:buNone/>
            </a:pPr>
            <a:r>
              <a:t/>
            </a:r>
            <a:endParaRPr/>
          </a:p>
        </p:txBody>
      </p:sp>
      <p:sp>
        <p:nvSpPr>
          <p:cNvPr id="686" name="Google Shape;686;p111"/>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hlink"/>
                </a:solidFill>
                <a:hlinkClick r:id="rId3"/>
              </a:rPr>
              <a:t>https://github.com/carlosbellmont/ContandoElementosLista</a:t>
            </a:r>
            <a:endParaRPr sz="11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2"/>
          <p:cNvSpPr txBox="1"/>
          <p:nvPr>
            <p:ph idx="1" type="body"/>
          </p:nvPr>
        </p:nvSpPr>
        <p:spPr>
          <a:xfrm>
            <a:off x="464100" y="1056150"/>
            <a:ext cx="8298300" cy="2938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s"/>
              <a:t>Crea una lista de varios elementos</a:t>
            </a:r>
            <a:endParaRPr/>
          </a:p>
          <a:p>
            <a:pPr indent="-317500" lvl="1" marL="914400" rtl="0" algn="l">
              <a:spcBef>
                <a:spcPts val="0"/>
              </a:spcBef>
              <a:spcAft>
                <a:spcPts val="0"/>
              </a:spcAft>
              <a:buSzPts val="1400"/>
              <a:buChar char="○"/>
            </a:pPr>
            <a:r>
              <a:rPr lang="es"/>
              <a:t>Utilizando únicamente lo visto hasta ahora y este código: </a:t>
            </a:r>
            <a:br>
              <a:rPr lang="es"/>
            </a:br>
            <a:r>
              <a:rPr lang="es" sz="1100">
                <a:solidFill>
                  <a:srgbClr val="CC7832"/>
                </a:solidFill>
                <a:highlight>
                  <a:schemeClr val="dk2"/>
                </a:highlight>
                <a:latin typeface="Courier New"/>
                <a:ea typeface="Courier New"/>
                <a:cs typeface="Courier New"/>
                <a:sym typeface="Courier New"/>
              </a:rPr>
              <a:t>val </a:t>
            </a:r>
            <a:r>
              <a:rPr lang="es" sz="1100">
                <a:solidFill>
                  <a:srgbClr val="1C8C92"/>
                </a:solidFill>
                <a:highlight>
                  <a:schemeClr val="dk2"/>
                </a:highlight>
                <a:latin typeface="Courier New"/>
                <a:ea typeface="Courier New"/>
                <a:cs typeface="Courier New"/>
                <a:sym typeface="Courier New"/>
              </a:rPr>
              <a:t>lista </a:t>
            </a:r>
            <a:r>
              <a:rPr lang="es" sz="1100">
                <a:solidFill>
                  <a:srgbClr val="A9B7C6"/>
                </a:solidFill>
                <a:highlight>
                  <a:schemeClr val="dk2"/>
                </a:highlight>
                <a:latin typeface="Courier New"/>
                <a:ea typeface="Courier New"/>
                <a:cs typeface="Courier New"/>
                <a:sym typeface="Courier New"/>
              </a:rPr>
              <a:t>= </a:t>
            </a:r>
            <a:r>
              <a:rPr i="1" lang="es" sz="1100">
                <a:solidFill>
                  <a:srgbClr val="38B784"/>
                </a:solidFill>
                <a:highlight>
                  <a:schemeClr val="dk2"/>
                </a:highlight>
                <a:latin typeface="Courier New"/>
                <a:ea typeface="Courier New"/>
                <a:cs typeface="Courier New"/>
                <a:sym typeface="Courier New"/>
              </a:rPr>
              <a:t>listOf</a:t>
            </a:r>
            <a:r>
              <a:rPr lang="es" sz="1100">
                <a:solidFill>
                  <a:srgbClr val="A9B7C6"/>
                </a:solidFill>
                <a:highlight>
                  <a:schemeClr val="dk2"/>
                </a:highlight>
                <a:latin typeface="Courier New"/>
                <a:ea typeface="Courier New"/>
                <a:cs typeface="Courier New"/>
                <a:sym typeface="Courier New"/>
              </a:rPr>
              <a:t>(</a:t>
            </a:r>
            <a:r>
              <a:rPr lang="es" sz="1100">
                <a:solidFill>
                  <a:srgbClr val="6A8759"/>
                </a:solidFill>
                <a:highlight>
                  <a:schemeClr val="dk2"/>
                </a:highlight>
                <a:latin typeface="Courier New"/>
                <a:ea typeface="Courier New"/>
                <a:cs typeface="Courier New"/>
                <a:sym typeface="Courier New"/>
              </a:rPr>
              <a:t>"Hola,"</a:t>
            </a:r>
            <a:r>
              <a:rPr lang="es" sz="1100">
                <a:solidFill>
                  <a:srgbClr val="CC7832"/>
                </a:solidFill>
                <a:highlight>
                  <a:schemeClr val="dk2"/>
                </a:highlight>
                <a:latin typeface="Courier New"/>
                <a:ea typeface="Courier New"/>
                <a:cs typeface="Courier New"/>
                <a:sym typeface="Courier New"/>
              </a:rPr>
              <a:t>, </a:t>
            </a:r>
            <a:r>
              <a:rPr lang="es" sz="1100">
                <a:solidFill>
                  <a:srgbClr val="6897BB"/>
                </a:solidFill>
                <a:highlight>
                  <a:schemeClr val="dk2"/>
                </a:highlight>
                <a:latin typeface="Courier New"/>
                <a:ea typeface="Courier New"/>
                <a:cs typeface="Courier New"/>
                <a:sym typeface="Courier New"/>
              </a:rPr>
              <a:t>2</a:t>
            </a:r>
            <a:r>
              <a:rPr lang="es" sz="1100">
                <a:solidFill>
                  <a:srgbClr val="CC7832"/>
                </a:solidFill>
                <a:highlight>
                  <a:schemeClr val="dk2"/>
                </a:highlight>
                <a:latin typeface="Courier New"/>
                <a:ea typeface="Courier New"/>
                <a:cs typeface="Courier New"/>
                <a:sym typeface="Courier New"/>
              </a:rPr>
              <a:t>, </a:t>
            </a:r>
            <a:r>
              <a:rPr lang="es" sz="1100">
                <a:solidFill>
                  <a:srgbClr val="6897BB"/>
                </a:solidFill>
                <a:highlight>
                  <a:schemeClr val="dk2"/>
                </a:highlight>
                <a:latin typeface="Courier New"/>
                <a:ea typeface="Courier New"/>
                <a:cs typeface="Courier New"/>
                <a:sym typeface="Courier New"/>
              </a:rPr>
              <a:t>3</a:t>
            </a:r>
            <a:r>
              <a:rPr lang="es" sz="1100">
                <a:solidFill>
                  <a:srgbClr val="CC7832"/>
                </a:solidFill>
                <a:highlight>
                  <a:schemeClr val="dk2"/>
                </a:highlight>
                <a:latin typeface="Courier New"/>
                <a:ea typeface="Courier New"/>
                <a:cs typeface="Courier New"/>
                <a:sym typeface="Courier New"/>
              </a:rPr>
              <a:t>, </a:t>
            </a:r>
            <a:r>
              <a:rPr lang="es" sz="1100">
                <a:solidFill>
                  <a:srgbClr val="6A8759"/>
                </a:solidFill>
                <a:highlight>
                  <a:schemeClr val="dk2"/>
                </a:highlight>
                <a:latin typeface="Courier New"/>
                <a:ea typeface="Courier New"/>
                <a:cs typeface="Courier New"/>
                <a:sym typeface="Courier New"/>
              </a:rPr>
              <a:t>"¿"</a:t>
            </a:r>
            <a:r>
              <a:rPr lang="es" sz="1100">
                <a:solidFill>
                  <a:srgbClr val="CC7832"/>
                </a:solidFill>
                <a:highlight>
                  <a:schemeClr val="dk2"/>
                </a:highlight>
                <a:latin typeface="Courier New"/>
                <a:ea typeface="Courier New"/>
                <a:cs typeface="Courier New"/>
                <a:sym typeface="Courier New"/>
              </a:rPr>
              <a:t>, </a:t>
            </a:r>
            <a:r>
              <a:rPr lang="es" sz="1100">
                <a:solidFill>
                  <a:srgbClr val="6897BB"/>
                </a:solidFill>
                <a:highlight>
                  <a:schemeClr val="dk2"/>
                </a:highlight>
                <a:latin typeface="Courier New"/>
                <a:ea typeface="Courier New"/>
                <a:cs typeface="Courier New"/>
                <a:sym typeface="Courier New"/>
              </a:rPr>
              <a:t>0.1</a:t>
            </a:r>
            <a:r>
              <a:rPr lang="es" sz="1100">
                <a:solidFill>
                  <a:srgbClr val="CC7832"/>
                </a:solidFill>
                <a:highlight>
                  <a:schemeClr val="dk2"/>
                </a:highlight>
                <a:latin typeface="Courier New"/>
                <a:ea typeface="Courier New"/>
                <a:cs typeface="Courier New"/>
                <a:sym typeface="Courier New"/>
              </a:rPr>
              <a:t>, </a:t>
            </a:r>
            <a:r>
              <a:rPr lang="es" sz="1100">
                <a:solidFill>
                  <a:srgbClr val="6A8759"/>
                </a:solidFill>
                <a:highlight>
                  <a:schemeClr val="dk2"/>
                </a:highlight>
                <a:latin typeface="Courier New"/>
                <a:ea typeface="Courier New"/>
                <a:cs typeface="Courier New"/>
                <a:sym typeface="Courier New"/>
              </a:rPr>
              <a:t>"Qué"</a:t>
            </a:r>
            <a:r>
              <a:rPr lang="es" sz="1100">
                <a:solidFill>
                  <a:srgbClr val="CC7832"/>
                </a:solidFill>
                <a:highlight>
                  <a:schemeClr val="dk2"/>
                </a:highlight>
                <a:latin typeface="Courier New"/>
                <a:ea typeface="Courier New"/>
                <a:cs typeface="Courier New"/>
                <a:sym typeface="Courier New"/>
              </a:rPr>
              <a:t>, </a:t>
            </a:r>
            <a:r>
              <a:rPr lang="es" sz="1100">
                <a:solidFill>
                  <a:srgbClr val="6897BB"/>
                </a:solidFill>
                <a:highlight>
                  <a:schemeClr val="dk2"/>
                </a:highlight>
                <a:latin typeface="Courier New"/>
                <a:ea typeface="Courier New"/>
                <a:cs typeface="Courier New"/>
                <a:sym typeface="Courier New"/>
              </a:rPr>
              <a:t>1</a:t>
            </a:r>
            <a:r>
              <a:rPr lang="es" sz="1100">
                <a:solidFill>
                  <a:srgbClr val="CC7832"/>
                </a:solidFill>
                <a:highlight>
                  <a:schemeClr val="dk2"/>
                </a:highlight>
                <a:latin typeface="Courier New"/>
                <a:ea typeface="Courier New"/>
                <a:cs typeface="Courier New"/>
                <a:sym typeface="Courier New"/>
              </a:rPr>
              <a:t>, </a:t>
            </a:r>
            <a:r>
              <a:rPr lang="es" sz="1100">
                <a:solidFill>
                  <a:srgbClr val="6A8759"/>
                </a:solidFill>
                <a:highlight>
                  <a:schemeClr val="dk2"/>
                </a:highlight>
                <a:latin typeface="Courier New"/>
                <a:ea typeface="Courier New"/>
                <a:cs typeface="Courier New"/>
                <a:sym typeface="Courier New"/>
              </a:rPr>
              <a:t>"tal"</a:t>
            </a:r>
            <a:r>
              <a:rPr lang="es" sz="1100">
                <a:solidFill>
                  <a:srgbClr val="CC7832"/>
                </a:solidFill>
                <a:highlight>
                  <a:schemeClr val="dk2"/>
                </a:highlight>
                <a:latin typeface="Courier New"/>
                <a:ea typeface="Courier New"/>
                <a:cs typeface="Courier New"/>
                <a:sym typeface="Courier New"/>
              </a:rPr>
              <a:t>, </a:t>
            </a:r>
            <a:r>
              <a:rPr lang="es" sz="1100">
                <a:solidFill>
                  <a:srgbClr val="6897BB"/>
                </a:solidFill>
                <a:highlight>
                  <a:schemeClr val="dk2"/>
                </a:highlight>
                <a:latin typeface="Courier New"/>
                <a:ea typeface="Courier New"/>
                <a:cs typeface="Courier New"/>
                <a:sym typeface="Courier New"/>
              </a:rPr>
              <a:t>0.9</a:t>
            </a:r>
            <a:r>
              <a:rPr lang="es" sz="1100">
                <a:solidFill>
                  <a:srgbClr val="CC7832"/>
                </a:solidFill>
                <a:highlight>
                  <a:schemeClr val="dk2"/>
                </a:highlight>
                <a:latin typeface="Courier New"/>
                <a:ea typeface="Courier New"/>
                <a:cs typeface="Courier New"/>
                <a:sym typeface="Courier New"/>
              </a:rPr>
              <a:t>, </a:t>
            </a:r>
            <a:r>
              <a:rPr lang="es" sz="1100">
                <a:solidFill>
                  <a:srgbClr val="6A8759"/>
                </a:solidFill>
                <a:highlight>
                  <a:schemeClr val="dk2"/>
                </a:highlight>
                <a:latin typeface="Courier New"/>
                <a:ea typeface="Courier New"/>
                <a:cs typeface="Courier New"/>
                <a:sym typeface="Courier New"/>
              </a:rPr>
              <a:t>"?"</a:t>
            </a:r>
            <a:r>
              <a:rPr lang="es" sz="1100">
                <a:solidFill>
                  <a:srgbClr val="A9B7C6"/>
                </a:solidFill>
                <a:highlight>
                  <a:schemeClr val="dk2"/>
                </a:highlight>
                <a:latin typeface="Courier New"/>
                <a:ea typeface="Courier New"/>
                <a:cs typeface="Courier New"/>
                <a:sym typeface="Courier New"/>
              </a:rPr>
              <a:t>)</a:t>
            </a:r>
            <a:br>
              <a:rPr lang="es" sz="1100">
                <a:solidFill>
                  <a:srgbClr val="A9B7C6"/>
                </a:solidFill>
                <a:highlight>
                  <a:schemeClr val="dk2"/>
                </a:highlight>
                <a:latin typeface="Courier New"/>
                <a:ea typeface="Courier New"/>
                <a:cs typeface="Courier New"/>
                <a:sym typeface="Courier New"/>
              </a:rPr>
            </a:br>
            <a:endParaRPr sz="1100">
              <a:solidFill>
                <a:srgbClr val="A9B7C6"/>
              </a:solidFill>
              <a:highlight>
                <a:schemeClr val="dk2"/>
              </a:highlight>
              <a:latin typeface="Courier New"/>
              <a:ea typeface="Courier New"/>
              <a:cs typeface="Courier New"/>
              <a:sym typeface="Courier New"/>
            </a:endParaRPr>
          </a:p>
          <a:p>
            <a:pPr indent="-317500" lvl="1" marL="914400" rtl="0" algn="l">
              <a:spcBef>
                <a:spcPts val="0"/>
              </a:spcBef>
              <a:spcAft>
                <a:spcPts val="0"/>
              </a:spcAft>
              <a:buSzPts val="1400"/>
              <a:buChar char="○"/>
            </a:pPr>
            <a:r>
              <a:rPr lang="es"/>
              <a:t>Realiza un programa que:</a:t>
            </a:r>
            <a:endParaRPr/>
          </a:p>
          <a:p>
            <a:pPr indent="-317500" lvl="2" marL="1371600" rtl="0" algn="l">
              <a:spcBef>
                <a:spcPts val="0"/>
              </a:spcBef>
              <a:spcAft>
                <a:spcPts val="0"/>
              </a:spcAft>
              <a:buSzPts val="1400"/>
              <a:buChar char="■"/>
            </a:pPr>
            <a:r>
              <a:rPr lang="es"/>
              <a:t>Sume todos los números de la lista en una misma variable (Integers y Doubles).</a:t>
            </a:r>
            <a:endParaRPr/>
          </a:p>
          <a:p>
            <a:pPr indent="-317500" lvl="2" marL="1371600" rtl="0" algn="l">
              <a:spcBef>
                <a:spcPts val="0"/>
              </a:spcBef>
              <a:spcAft>
                <a:spcPts val="0"/>
              </a:spcAft>
              <a:buSzPts val="1400"/>
              <a:buChar char="■"/>
            </a:pPr>
            <a:r>
              <a:rPr lang="es"/>
              <a:t>Concatena todos los String en un único String. Añadiendo un espacio por cada uno. </a:t>
            </a:r>
            <a:r>
              <a:rPr b="1" lang="es" sz="1250"/>
              <a:t> </a:t>
            </a:r>
            <a:endParaRPr/>
          </a:p>
          <a:p>
            <a:pPr indent="0" lvl="0" marL="0" rtl="0" algn="l">
              <a:spcBef>
                <a:spcPts val="1200"/>
              </a:spcBef>
              <a:spcAft>
                <a:spcPts val="1200"/>
              </a:spcAft>
              <a:buNone/>
            </a:pPr>
            <a:r>
              <a:t/>
            </a:r>
            <a:endParaRPr/>
          </a:p>
        </p:txBody>
      </p:sp>
      <p:sp>
        <p:nvSpPr>
          <p:cNvPr id="692" name="Google Shape;692;p112"/>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3">
                  <a:extLst>
                    <a:ext uri="{A12FA001-AC4F-418D-AE19-62706E023703}">
                      <ahyp:hlinkClr val="tx"/>
                    </a:ext>
                  </a:extLst>
                </a:hlinkClick>
              </a:rPr>
              <a:t>https://github.com/carlosbellmont/ejercicio_basico_3_kotlin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3"/>
          <p:cNvSpPr txBox="1"/>
          <p:nvPr>
            <p:ph idx="1" type="body"/>
          </p:nvPr>
        </p:nvSpPr>
        <p:spPr>
          <a:xfrm>
            <a:off x="464100" y="1056150"/>
            <a:ext cx="8298300" cy="293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s" sz="2709"/>
              <a:t>Juego de adivinar palabras</a:t>
            </a:r>
            <a:endParaRPr b="1" sz="2709"/>
          </a:p>
          <a:p>
            <a:pPr indent="-310832" lvl="0" marL="457200" rtl="0" algn="l">
              <a:spcBef>
                <a:spcPts val="1200"/>
              </a:spcBef>
              <a:spcAft>
                <a:spcPts val="0"/>
              </a:spcAft>
              <a:buSzPct val="100000"/>
              <a:buChar char="●"/>
            </a:pPr>
            <a:r>
              <a:rPr lang="es"/>
              <a:t>El juego consiste en una especie de “Ahorcado”.  </a:t>
            </a:r>
            <a:endParaRPr/>
          </a:p>
          <a:p>
            <a:pPr indent="-310832" lvl="1" marL="914400" rtl="0" algn="l">
              <a:spcBef>
                <a:spcPts val="0"/>
              </a:spcBef>
              <a:spcAft>
                <a:spcPts val="0"/>
              </a:spcAft>
              <a:buSzPct val="100000"/>
              <a:buChar char="○"/>
            </a:pPr>
            <a:r>
              <a:rPr lang="es"/>
              <a:t>Debes definir una palabra buscada: var palabra = "Ahorcado" directamente por código.</a:t>
            </a:r>
            <a:endParaRPr/>
          </a:p>
          <a:p>
            <a:pPr indent="-310832" lvl="1" marL="914400" rtl="0" algn="l">
              <a:spcBef>
                <a:spcPts val="0"/>
              </a:spcBef>
              <a:spcAft>
                <a:spcPts val="0"/>
              </a:spcAft>
              <a:buSzPct val="100000"/>
              <a:buChar char="○"/>
            </a:pPr>
            <a:r>
              <a:rPr lang="es"/>
              <a:t>Durante el juego. tendrás que mostrar una _, por cada letra que todavía no ha sido descubierta.</a:t>
            </a:r>
            <a:endParaRPr/>
          </a:p>
          <a:p>
            <a:pPr indent="-310832" lvl="1" marL="914400" rtl="0" algn="l">
              <a:spcBef>
                <a:spcPts val="0"/>
              </a:spcBef>
              <a:spcAft>
                <a:spcPts val="0"/>
              </a:spcAft>
              <a:buSzPct val="100000"/>
              <a:buChar char="○"/>
            </a:pPr>
            <a:r>
              <a:rPr lang="es"/>
              <a:t>Se pregunta al usuario que diga una letra. Si esa letra está en la palabra, entonces se muestra, esa letra:</a:t>
            </a:r>
            <a:endParaRPr/>
          </a:p>
          <a:p>
            <a:pPr indent="-310832" lvl="1" marL="914400" rtl="0" algn="l">
              <a:spcBef>
                <a:spcPts val="0"/>
              </a:spcBef>
              <a:spcAft>
                <a:spcPts val="0"/>
              </a:spcAft>
              <a:buSzPct val="100000"/>
              <a:buChar char="○"/>
            </a:pPr>
            <a:r>
              <a:rPr lang="es"/>
              <a:t>Ejemplo, el usuario pone "a", se muestra "A____a__". No tengas en cuenta mayúsculas y minúsculas.</a:t>
            </a:r>
            <a:endParaRPr/>
          </a:p>
          <a:p>
            <a:pPr indent="-310832" lvl="1" marL="914400" rtl="0" algn="l">
              <a:spcBef>
                <a:spcPts val="0"/>
              </a:spcBef>
              <a:spcAft>
                <a:spcPts val="0"/>
              </a:spcAft>
              <a:buSzPct val="100000"/>
              <a:buChar char="○"/>
            </a:pPr>
            <a:r>
              <a:rPr lang="es"/>
              <a:t>Se termina cuando se han encontrado todas las letras.</a:t>
            </a:r>
            <a:endParaRPr/>
          </a:p>
          <a:p>
            <a:pPr indent="-310832" lvl="1" marL="914400" rtl="0" algn="l">
              <a:spcBef>
                <a:spcPts val="0"/>
              </a:spcBef>
              <a:spcAft>
                <a:spcPts val="0"/>
              </a:spcAft>
              <a:buSzPct val="100000"/>
              <a:buChar char="○"/>
            </a:pPr>
            <a:r>
              <a:rPr lang="es"/>
              <a:t>También debes mostrar el número de intentos que se han utilizado.</a:t>
            </a:r>
            <a:endParaRPr/>
          </a:p>
          <a:p>
            <a:pPr indent="-310832" lvl="1" marL="914400" rtl="0" algn="l">
              <a:spcBef>
                <a:spcPts val="0"/>
              </a:spcBef>
              <a:spcAft>
                <a:spcPts val="0"/>
              </a:spcAft>
              <a:buSzPct val="100000"/>
              <a:buChar char="○"/>
            </a:pPr>
            <a:r>
              <a:rPr lang="es"/>
              <a:t>No debes permitir que el usuario introduzca dos veces la misma letra.</a:t>
            </a:r>
            <a:endParaRPr/>
          </a:p>
          <a:p>
            <a:pPr indent="-310832" lvl="1" marL="914400" rtl="0" algn="l">
              <a:spcBef>
                <a:spcPts val="0"/>
              </a:spcBef>
              <a:spcAft>
                <a:spcPts val="0"/>
              </a:spcAft>
              <a:buSzPct val="100000"/>
              <a:buChar char="○"/>
            </a:pPr>
            <a:r>
              <a:rPr lang="es"/>
              <a:t>Para letras por teclado puedes utilizar este código: </a:t>
            </a:r>
            <a:r>
              <a:rPr lang="es" u="sng">
                <a:solidFill>
                  <a:schemeClr val="hlink"/>
                </a:solidFill>
                <a:hlinkClick r:id="rId3"/>
              </a:rPr>
              <a:t>aquí</a:t>
            </a:r>
            <a:endParaRPr/>
          </a:p>
        </p:txBody>
      </p:sp>
      <p:sp>
        <p:nvSpPr>
          <p:cNvPr id="698" name="Google Shape;698;p113"/>
          <p:cNvSpPr txBox="1"/>
          <p:nvPr>
            <p:ph idx="2" type="body"/>
          </p:nvPr>
        </p:nvSpPr>
        <p:spPr>
          <a:xfrm>
            <a:off x="825625" y="4542450"/>
            <a:ext cx="79716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sz="1100" u="sng">
                <a:solidFill>
                  <a:schemeClr val="accent5"/>
                </a:solidFill>
                <a:hlinkClick r:id="rId4">
                  <a:extLst>
                    <a:ext uri="{A12FA001-AC4F-418D-AE19-62706E023703}">
                      <ahyp:hlinkClr val="tx"/>
                    </a:ext>
                  </a:extLst>
                </a:hlinkClick>
              </a:rPr>
              <a:t>https://github.com/carlosbellmont/ejercicio_basico_7_kotlin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4"/>
          <p:cNvSpPr txBox="1"/>
          <p:nvPr>
            <p:ph idx="1" type="subTitle"/>
          </p:nvPr>
        </p:nvSpPr>
        <p:spPr>
          <a:xfrm>
            <a:off x="311700" y="329925"/>
            <a:ext cx="8520600" cy="442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rgbClr val="000000"/>
              </a:buClr>
              <a:buSzPts val="1100"/>
              <a:buFont typeface="Arial"/>
              <a:buNone/>
            </a:pPr>
            <a:r>
              <a:rPr lang="es" sz="1400"/>
              <a:t>Empezamos con:</a:t>
            </a:r>
            <a:endParaRPr sz="1400"/>
          </a:p>
          <a:p>
            <a:pPr indent="0" lvl="0" marL="0" rtl="0" algn="ctr">
              <a:spcBef>
                <a:spcPts val="0"/>
              </a:spcBef>
              <a:spcAft>
                <a:spcPts val="0"/>
              </a:spcAft>
              <a:buClr>
                <a:srgbClr val="000000"/>
              </a:buClr>
              <a:buSzPts val="1100"/>
              <a:buFont typeface="Arial"/>
              <a:buNone/>
            </a:pPr>
            <a:r>
              <a:rPr b="1" lang="es" sz="3000"/>
              <a:t>Funciones Avanzadas</a:t>
            </a:r>
            <a:endParaRPr b="1" sz="3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5"/>
          <p:cNvSpPr txBox="1"/>
          <p:nvPr>
            <p:ph idx="1" type="subTitle"/>
          </p:nvPr>
        </p:nvSpPr>
        <p:spPr>
          <a:xfrm>
            <a:off x="311700" y="329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¿Funciones avanzadas?</a:t>
            </a:r>
            <a:endParaRPr/>
          </a:p>
        </p:txBody>
      </p:sp>
      <p:sp>
        <p:nvSpPr>
          <p:cNvPr id="709" name="Google Shape;709;p115"/>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317500" lvl="0" marL="457200" rtl="0" algn="l">
              <a:spcBef>
                <a:spcPts val="1200"/>
              </a:spcBef>
              <a:spcAft>
                <a:spcPts val="0"/>
              </a:spcAft>
              <a:buSzPts val="1400"/>
              <a:buChar char="●"/>
            </a:pPr>
            <a:r>
              <a:rPr lang="es" sz="1400"/>
              <a:t>No existen las funciones avanzadas sino personalizaciones avanzadas. Las más importantes son:</a:t>
            </a:r>
            <a:endParaRPr sz="1400"/>
          </a:p>
          <a:p>
            <a:pPr indent="-317500" lvl="1" marL="914400" rtl="0" algn="l">
              <a:spcBef>
                <a:spcPts val="0"/>
              </a:spcBef>
              <a:spcAft>
                <a:spcPts val="0"/>
              </a:spcAft>
              <a:buSzPts val="1400"/>
              <a:buChar char="○"/>
            </a:pPr>
            <a:r>
              <a:rPr lang="es"/>
              <a:t>Funciones polimórficas (mismo nombre) pero distintas propiedades.</a:t>
            </a:r>
            <a:endParaRPr/>
          </a:p>
          <a:p>
            <a:pPr indent="-317500" lvl="1" marL="914400" rtl="0" algn="l">
              <a:spcBef>
                <a:spcPts val="0"/>
              </a:spcBef>
              <a:spcAft>
                <a:spcPts val="0"/>
              </a:spcAft>
              <a:buSzPts val="1400"/>
              <a:buChar char="○"/>
            </a:pPr>
            <a:r>
              <a:rPr lang="es"/>
              <a:t>Parámetros con un valor por defecto.</a:t>
            </a:r>
            <a:endParaRPr/>
          </a:p>
          <a:p>
            <a:pPr indent="0" lvl="0" marL="457200" rtl="0" algn="l">
              <a:spcBef>
                <a:spcPts val="1200"/>
              </a:spcBef>
              <a:spcAft>
                <a:spcPts val="1200"/>
              </a:spcAft>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2B2B2B"/>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